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68" r:id="rId4"/>
    <p:sldId id="258" r:id="rId5"/>
    <p:sldId id="269" r:id="rId6"/>
    <p:sldId id="270" r:id="rId7"/>
    <p:sldId id="271" r:id="rId8"/>
    <p:sldId id="272" r:id="rId9"/>
    <p:sldId id="273" r:id="rId10"/>
    <p:sldId id="274"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3" d="100"/>
          <a:sy n="63" d="100"/>
        </p:scale>
        <p:origin x="7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a:prstGeom prst="rect">
            <a:avLst/>
          </a:prstGeo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a:prstGeom prst="rect">
            <a:avLst/>
          </a:prstGeo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643056F-B3A0-4AEA-A4F0-EFE049E382D3}" type="datetimeFigureOut">
              <a:rPr lang="zh-CN" altLang="en-US" smtClean="0"/>
              <a:t>2020/2/12</a:t>
            </a:fld>
            <a:endParaRPr lang="zh-CN"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7709ADBC-011E-4B10-9AAC-4D529A097811}" type="slidenum">
              <a:rPr lang="zh-CN" altLang="en-US" smtClean="0"/>
              <a:t>‹#›</a:t>
            </a:fld>
            <a:endParaRPr lang="zh-CN" altLang="en-US"/>
          </a:p>
        </p:txBody>
      </p:sp>
    </p:spTree>
    <p:extLst>
      <p:ext uri="{BB962C8B-B14F-4D97-AF65-F5344CB8AC3E}">
        <p14:creationId xmlns:p14="http://schemas.microsoft.com/office/powerpoint/2010/main" val="1120735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1825625"/>
            <a:ext cx="10515600" cy="4351338"/>
          </a:xfrm>
          <a:prstGeom prst="rect">
            <a:avLst/>
          </a:prstGeo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643056F-B3A0-4AEA-A4F0-EFE049E382D3}" type="datetimeFigureOut">
              <a:rPr lang="zh-CN" altLang="en-US" smtClean="0"/>
              <a:t>2020/2/12</a:t>
            </a:fld>
            <a:endParaRPr lang="zh-CN"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7709ADBC-011E-4B10-9AAC-4D529A097811}" type="slidenum">
              <a:rPr lang="zh-CN" altLang="en-US" smtClean="0"/>
              <a:t>‹#›</a:t>
            </a:fld>
            <a:endParaRPr lang="zh-CN" altLang="en-US"/>
          </a:p>
        </p:txBody>
      </p:sp>
    </p:spTree>
    <p:extLst>
      <p:ext uri="{BB962C8B-B14F-4D97-AF65-F5344CB8AC3E}">
        <p14:creationId xmlns:p14="http://schemas.microsoft.com/office/powerpoint/2010/main" val="18931757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a:prstGeom prst="rect">
            <a:avLst/>
          </a:prstGeo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a:prstGeom prst="rect">
            <a:avLst/>
          </a:prstGeom>
        </p:spPr>
        <p:txBody>
          <a:bodyPr vert="eaVert"/>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643056F-B3A0-4AEA-A4F0-EFE049E382D3}" type="datetimeFigureOut">
              <a:rPr lang="zh-CN" altLang="en-US" smtClean="0"/>
              <a:t>2020/2/12</a:t>
            </a:fld>
            <a:endParaRPr lang="zh-CN"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7709ADBC-011E-4B10-9AAC-4D529A097811}" type="slidenum">
              <a:rPr lang="zh-CN" altLang="en-US" smtClean="0"/>
              <a:t>‹#›</a:t>
            </a:fld>
            <a:endParaRPr lang="zh-CN" altLang="en-US"/>
          </a:p>
        </p:txBody>
      </p:sp>
    </p:spTree>
    <p:extLst>
      <p:ext uri="{BB962C8B-B14F-4D97-AF65-F5344CB8AC3E}">
        <p14:creationId xmlns:p14="http://schemas.microsoft.com/office/powerpoint/2010/main" val="354203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838200" y="1825625"/>
            <a:ext cx="10515600" cy="435133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643056F-B3A0-4AEA-A4F0-EFE049E382D3}" type="datetimeFigureOut">
              <a:rPr lang="zh-CN" altLang="en-US" smtClean="0"/>
              <a:t>2020/2/12</a:t>
            </a:fld>
            <a:endParaRPr lang="zh-CN"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7709ADBC-011E-4B10-9AAC-4D529A097811}" type="slidenum">
              <a:rPr lang="zh-CN" altLang="en-US" smtClean="0"/>
              <a:t>‹#›</a:t>
            </a:fld>
            <a:endParaRPr lang="zh-CN" altLang="en-US"/>
          </a:p>
        </p:txBody>
      </p:sp>
    </p:spTree>
    <p:extLst>
      <p:ext uri="{BB962C8B-B14F-4D97-AF65-F5344CB8AC3E}">
        <p14:creationId xmlns:p14="http://schemas.microsoft.com/office/powerpoint/2010/main" val="22167109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a:prstGeom prst="rect">
            <a:avLst/>
          </a:prstGeo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89463"/>
            <a:ext cx="105156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编辑母版文本样式</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1643056F-B3A0-4AEA-A4F0-EFE049E382D3}" type="datetimeFigureOut">
              <a:rPr lang="zh-CN" altLang="en-US" smtClean="0"/>
              <a:t>2020/2/12</a:t>
            </a:fld>
            <a:endParaRPr lang="zh-CN"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6" name="Slide Number Placeholder 5"/>
          <p:cNvSpPr>
            <a:spLocks noGrp="1"/>
          </p:cNvSpPr>
          <p:nvPr>
            <p:ph type="sldNum" sz="quarter" idx="12"/>
          </p:nvPr>
        </p:nvSpPr>
        <p:spPr>
          <a:xfrm>
            <a:off x="8610600" y="6356350"/>
            <a:ext cx="2743200" cy="365125"/>
          </a:xfrm>
          <a:prstGeom prst="rect">
            <a:avLst/>
          </a:prstGeom>
        </p:spPr>
        <p:txBody>
          <a:bodyPr/>
          <a:lstStyle/>
          <a:p>
            <a:fld id="{7709ADBC-011E-4B10-9AAC-4D529A097811}" type="slidenum">
              <a:rPr lang="zh-CN" altLang="en-US" smtClean="0"/>
              <a:t>‹#›</a:t>
            </a:fld>
            <a:endParaRPr lang="zh-CN" altLang="en-US"/>
          </a:p>
        </p:txBody>
      </p:sp>
    </p:spTree>
    <p:extLst>
      <p:ext uri="{BB962C8B-B14F-4D97-AF65-F5344CB8AC3E}">
        <p14:creationId xmlns:p14="http://schemas.microsoft.com/office/powerpoint/2010/main" val="993818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38200" y="1825625"/>
            <a:ext cx="5181600" cy="435133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6172200" y="1825625"/>
            <a:ext cx="5181600" cy="435133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1643056F-B3A0-4AEA-A4F0-EFE049E382D3}" type="datetimeFigureOut">
              <a:rPr lang="zh-CN" altLang="en-US" smtClean="0"/>
              <a:t>2020/2/12</a:t>
            </a:fld>
            <a:endParaRPr lang="zh-CN"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7709ADBC-011E-4B10-9AAC-4D529A097811}" type="slidenum">
              <a:rPr lang="zh-CN" altLang="en-US" smtClean="0"/>
              <a:t>‹#›</a:t>
            </a:fld>
            <a:endParaRPr lang="zh-CN" altLang="en-US"/>
          </a:p>
        </p:txBody>
      </p:sp>
    </p:spTree>
    <p:extLst>
      <p:ext uri="{BB962C8B-B14F-4D97-AF65-F5344CB8AC3E}">
        <p14:creationId xmlns:p14="http://schemas.microsoft.com/office/powerpoint/2010/main" val="42370265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a:prstGeom prst="rect">
            <a:avLst/>
          </a:prstGeo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839788" y="1681163"/>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4" name="Content Placeholder 3"/>
          <p:cNvSpPr>
            <a:spLocks noGrp="1"/>
          </p:cNvSpPr>
          <p:nvPr>
            <p:ph sz="half" idx="2"/>
          </p:nvPr>
        </p:nvSpPr>
        <p:spPr>
          <a:xfrm>
            <a:off x="839788" y="2505075"/>
            <a:ext cx="5157787" cy="368458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6172200" y="1681163"/>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编辑母版文本样式</a:t>
            </a:r>
          </a:p>
        </p:txBody>
      </p:sp>
      <p:sp>
        <p:nvSpPr>
          <p:cNvPr id="6" name="Content Placeholder 5"/>
          <p:cNvSpPr>
            <a:spLocks noGrp="1"/>
          </p:cNvSpPr>
          <p:nvPr>
            <p:ph sz="quarter" idx="4"/>
          </p:nvPr>
        </p:nvSpPr>
        <p:spPr>
          <a:xfrm>
            <a:off x="6172200" y="2505075"/>
            <a:ext cx="5183188" cy="3684588"/>
          </a:xfrm>
          <a:prstGeom prst="rect">
            <a:avLst/>
          </a:prstGeom>
        </p:spPr>
        <p:txBody>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1643056F-B3A0-4AEA-A4F0-EFE049E382D3}" type="datetimeFigureOut">
              <a:rPr lang="zh-CN" altLang="en-US" smtClean="0"/>
              <a:t>2020/2/12</a:t>
            </a:fld>
            <a:endParaRPr lang="zh-CN"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9" name="Slide Number Placeholder 8"/>
          <p:cNvSpPr>
            <a:spLocks noGrp="1"/>
          </p:cNvSpPr>
          <p:nvPr>
            <p:ph type="sldNum" sz="quarter" idx="12"/>
          </p:nvPr>
        </p:nvSpPr>
        <p:spPr>
          <a:xfrm>
            <a:off x="8610600" y="6356350"/>
            <a:ext cx="2743200" cy="365125"/>
          </a:xfrm>
          <a:prstGeom prst="rect">
            <a:avLst/>
          </a:prstGeom>
        </p:spPr>
        <p:txBody>
          <a:bodyPr/>
          <a:lstStyle/>
          <a:p>
            <a:fld id="{7709ADBC-011E-4B10-9AAC-4D529A097811}" type="slidenum">
              <a:rPr lang="zh-CN" altLang="en-US" smtClean="0"/>
              <a:t>‹#›</a:t>
            </a:fld>
            <a:endParaRPr lang="zh-CN" altLang="en-US"/>
          </a:p>
        </p:txBody>
      </p:sp>
    </p:spTree>
    <p:extLst>
      <p:ext uri="{BB962C8B-B14F-4D97-AF65-F5344CB8AC3E}">
        <p14:creationId xmlns:p14="http://schemas.microsoft.com/office/powerpoint/2010/main" val="1717768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1325563"/>
          </a:xfrm>
          <a:prstGeom prst="rect">
            <a:avLst/>
          </a:prstGeom>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a:xfrm>
            <a:off x="838200" y="6356350"/>
            <a:ext cx="2743200" cy="365125"/>
          </a:xfrm>
          <a:prstGeom prst="rect">
            <a:avLst/>
          </a:prstGeom>
        </p:spPr>
        <p:txBody>
          <a:bodyPr/>
          <a:lstStyle/>
          <a:p>
            <a:fld id="{1643056F-B3A0-4AEA-A4F0-EFE049E382D3}" type="datetimeFigureOut">
              <a:rPr lang="zh-CN" altLang="en-US" smtClean="0"/>
              <a:t>2020/2/12</a:t>
            </a:fld>
            <a:endParaRPr lang="zh-CN"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5" name="Slide Number Placeholder 4"/>
          <p:cNvSpPr>
            <a:spLocks noGrp="1"/>
          </p:cNvSpPr>
          <p:nvPr>
            <p:ph type="sldNum" sz="quarter" idx="12"/>
          </p:nvPr>
        </p:nvSpPr>
        <p:spPr>
          <a:xfrm>
            <a:off x="8610600" y="6356350"/>
            <a:ext cx="2743200" cy="365125"/>
          </a:xfrm>
          <a:prstGeom prst="rect">
            <a:avLst/>
          </a:prstGeom>
        </p:spPr>
        <p:txBody>
          <a:bodyPr/>
          <a:lstStyle/>
          <a:p>
            <a:fld id="{7709ADBC-011E-4B10-9AAC-4D529A097811}" type="slidenum">
              <a:rPr lang="zh-CN" altLang="en-US" smtClean="0"/>
              <a:t>‹#›</a:t>
            </a:fld>
            <a:endParaRPr lang="zh-CN" altLang="en-US"/>
          </a:p>
        </p:txBody>
      </p:sp>
    </p:spTree>
    <p:extLst>
      <p:ext uri="{BB962C8B-B14F-4D97-AF65-F5344CB8AC3E}">
        <p14:creationId xmlns:p14="http://schemas.microsoft.com/office/powerpoint/2010/main" val="7195125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1643056F-B3A0-4AEA-A4F0-EFE049E382D3}" type="datetimeFigureOut">
              <a:rPr lang="zh-CN" altLang="en-US" smtClean="0"/>
              <a:t>2020/2/12</a:t>
            </a:fld>
            <a:endParaRPr lang="zh-CN"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4" name="Slide Number Placeholder 3"/>
          <p:cNvSpPr>
            <a:spLocks noGrp="1"/>
          </p:cNvSpPr>
          <p:nvPr>
            <p:ph type="sldNum" sz="quarter" idx="12"/>
          </p:nvPr>
        </p:nvSpPr>
        <p:spPr>
          <a:xfrm>
            <a:off x="8610600" y="6356350"/>
            <a:ext cx="2743200" cy="365125"/>
          </a:xfrm>
          <a:prstGeom prst="rect">
            <a:avLst/>
          </a:prstGeom>
        </p:spPr>
        <p:txBody>
          <a:bodyPr/>
          <a:lstStyle/>
          <a:p>
            <a:fld id="{7709ADBC-011E-4B10-9AAC-4D529A097811}" type="slidenum">
              <a:rPr lang="zh-CN" altLang="en-US" smtClean="0"/>
              <a:t>‹#›</a:t>
            </a:fld>
            <a:endParaRPr lang="zh-CN" altLang="en-US"/>
          </a:p>
        </p:txBody>
      </p:sp>
    </p:spTree>
    <p:extLst>
      <p:ext uri="{BB962C8B-B14F-4D97-AF65-F5344CB8AC3E}">
        <p14:creationId xmlns:p14="http://schemas.microsoft.com/office/powerpoint/2010/main" val="4749686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1643056F-B3A0-4AEA-A4F0-EFE049E382D3}" type="datetimeFigureOut">
              <a:rPr lang="zh-CN" altLang="en-US" smtClean="0"/>
              <a:t>2020/2/12</a:t>
            </a:fld>
            <a:endParaRPr lang="zh-CN"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7709ADBC-011E-4B10-9AAC-4D529A097811}" type="slidenum">
              <a:rPr lang="zh-CN" altLang="en-US" smtClean="0"/>
              <a:t>‹#›</a:t>
            </a:fld>
            <a:endParaRPr lang="zh-CN" altLang="en-US"/>
          </a:p>
        </p:txBody>
      </p:sp>
    </p:spTree>
    <p:extLst>
      <p:ext uri="{BB962C8B-B14F-4D97-AF65-F5344CB8AC3E}">
        <p14:creationId xmlns:p14="http://schemas.microsoft.com/office/powerpoint/2010/main" val="6943638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a:prstGeom prst="rect">
            <a:avLst/>
          </a:prstGeo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a:prstGeom prst="rect">
            <a:avLst/>
          </a:prstGeo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编辑母版文本样式</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1643056F-B3A0-4AEA-A4F0-EFE049E382D3}" type="datetimeFigureOut">
              <a:rPr lang="zh-CN" altLang="en-US" smtClean="0"/>
              <a:t>2020/2/12</a:t>
            </a:fld>
            <a:endParaRPr lang="zh-CN"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zh-CN" altLang="en-US"/>
          </a:p>
        </p:txBody>
      </p:sp>
      <p:sp>
        <p:nvSpPr>
          <p:cNvPr id="7" name="Slide Number Placeholder 6"/>
          <p:cNvSpPr>
            <a:spLocks noGrp="1"/>
          </p:cNvSpPr>
          <p:nvPr>
            <p:ph type="sldNum" sz="quarter" idx="12"/>
          </p:nvPr>
        </p:nvSpPr>
        <p:spPr>
          <a:xfrm>
            <a:off x="8610600" y="6356350"/>
            <a:ext cx="2743200" cy="365125"/>
          </a:xfrm>
          <a:prstGeom prst="rect">
            <a:avLst/>
          </a:prstGeom>
        </p:spPr>
        <p:txBody>
          <a:bodyPr/>
          <a:lstStyle/>
          <a:p>
            <a:fld id="{7709ADBC-011E-4B10-9AAC-4D529A097811}" type="slidenum">
              <a:rPr lang="zh-CN" altLang="en-US" smtClean="0"/>
              <a:t>‹#›</a:t>
            </a:fld>
            <a:endParaRPr lang="zh-CN" altLang="en-US"/>
          </a:p>
        </p:txBody>
      </p:sp>
    </p:spTree>
    <p:extLst>
      <p:ext uri="{BB962C8B-B14F-4D97-AF65-F5344CB8AC3E}">
        <p14:creationId xmlns:p14="http://schemas.microsoft.com/office/powerpoint/2010/main" val="1533888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图片 7">
            <a:extLst>
              <a:ext uri="{FF2B5EF4-FFF2-40B4-BE49-F238E27FC236}">
                <a16:creationId xmlns:a16="http://schemas.microsoft.com/office/drawing/2014/main" id="{C7DDCFFB-21D7-4567-BA35-2C5AAA177907}"/>
              </a:ext>
            </a:extLst>
          </p:cNvPr>
          <p:cNvPicPr>
            <a:picLocks noChangeAspect="1"/>
          </p:cNvPicPr>
          <p:nvPr userDrawn="1"/>
        </p:nvPicPr>
        <p:blipFill rotWithShape="1">
          <a:blip r:embed="rId13" cstate="screen">
            <a:extLst>
              <a:ext uri="{28A0092B-C50C-407E-A947-70E740481C1C}">
                <a14:useLocalDpi xmlns:a14="http://schemas.microsoft.com/office/drawing/2010/main"/>
              </a:ext>
            </a:extLst>
          </a:blip>
          <a:srcRect/>
          <a:stretch/>
        </p:blipFill>
        <p:spPr>
          <a:xfrm>
            <a:off x="5984910" y="10277"/>
            <a:ext cx="5109682" cy="750013"/>
          </a:xfrm>
          <a:prstGeom prst="rect">
            <a:avLst/>
          </a:prstGeom>
        </p:spPr>
      </p:pic>
      <p:pic>
        <p:nvPicPr>
          <p:cNvPr id="10" name="图片 9">
            <a:extLst>
              <a:ext uri="{FF2B5EF4-FFF2-40B4-BE49-F238E27FC236}">
                <a16:creationId xmlns:a16="http://schemas.microsoft.com/office/drawing/2014/main" id="{5B5CF810-F97D-425B-920B-4F2AC79668AF}"/>
              </a:ext>
            </a:extLst>
          </p:cNvPr>
          <p:cNvPicPr>
            <a:picLocks noChangeAspect="1"/>
          </p:cNvPicPr>
          <p:nvPr userDrawn="1"/>
        </p:nvPicPr>
        <p:blipFill>
          <a:blip r:embed="rId14" cstate="screen">
            <a:extLst>
              <a:ext uri="{28A0092B-C50C-407E-A947-70E740481C1C}">
                <a14:useLocalDpi xmlns:a14="http://schemas.microsoft.com/office/drawing/2010/main"/>
              </a:ext>
            </a:extLst>
          </a:blip>
          <a:stretch>
            <a:fillRect/>
          </a:stretch>
        </p:blipFill>
        <p:spPr>
          <a:xfrm>
            <a:off x="11022674" y="0"/>
            <a:ext cx="1169326" cy="1169797"/>
          </a:xfrm>
          <a:prstGeom prst="rect">
            <a:avLst/>
          </a:prstGeom>
        </p:spPr>
      </p:pic>
    </p:spTree>
    <p:extLst>
      <p:ext uri="{BB962C8B-B14F-4D97-AF65-F5344CB8AC3E}">
        <p14:creationId xmlns:p14="http://schemas.microsoft.com/office/powerpoint/2010/main" val="427597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dev.polyv.net/category/liveproduct/"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hyperlink" Target="http://dev.polyv.net/category/liveproduct/l-manual/"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4" name="矩形 3">
            <a:extLst>
              <a:ext uri="{FF2B5EF4-FFF2-40B4-BE49-F238E27FC236}">
                <a16:creationId xmlns:a16="http://schemas.microsoft.com/office/drawing/2014/main" id="{54313326-8C1F-4326-B84A-8CCA317DF252}"/>
              </a:ext>
            </a:extLst>
          </p:cNvPr>
          <p:cNvSpPr/>
          <p:nvPr/>
        </p:nvSpPr>
        <p:spPr>
          <a:xfrm>
            <a:off x="2079522" y="1064109"/>
            <a:ext cx="8032968" cy="646331"/>
          </a:xfrm>
          <a:prstGeom prst="rect">
            <a:avLst/>
          </a:prstGeom>
        </p:spPr>
        <p:txBody>
          <a:bodyPr wrap="none">
            <a:spAutoFit/>
          </a:bodyPr>
          <a:lstStyle/>
          <a:p>
            <a:pPr algn="ctr">
              <a:spcBef>
                <a:spcPts val="1275"/>
              </a:spcBef>
              <a:spcAft>
                <a:spcPts val="1238"/>
              </a:spcAft>
            </a:pPr>
            <a:r>
              <a:rPr lang="zh-CN" altLang="zh-CN" sz="3600" b="1" kern="2200" dirty="0">
                <a:latin typeface="等线" panose="02010600030101010101" pitchFamily="2" charset="-122"/>
                <a:ea typeface="微软雅黑" panose="020B0503020204020204" pitchFamily="34" charset="-122"/>
                <a:cs typeface="微软雅黑" panose="020B0503020204020204" pitchFamily="34" charset="-122"/>
              </a:rPr>
              <a:t>名华直播课堂（云教室）</a:t>
            </a:r>
            <a:r>
              <a:rPr lang="zh-CN" altLang="en-US" sz="3600" b="1" kern="2200" dirty="0">
                <a:latin typeface="等线" panose="02010600030101010101" pitchFamily="2" charset="-122"/>
                <a:ea typeface="微软雅黑" panose="020B0503020204020204" pitchFamily="34" charset="-122"/>
                <a:cs typeface="微软雅黑" panose="020B0503020204020204" pitchFamily="34" charset="-122"/>
              </a:rPr>
              <a:t>教师管理</a:t>
            </a:r>
            <a:r>
              <a:rPr lang="zh-CN" altLang="zh-CN" sz="3600" b="1" kern="2200" dirty="0">
                <a:latin typeface="等线" panose="02010600030101010101" pitchFamily="2" charset="-122"/>
                <a:ea typeface="微软雅黑" panose="020B0503020204020204" pitchFamily="34" charset="-122"/>
                <a:cs typeface="微软雅黑" panose="020B0503020204020204" pitchFamily="34" charset="-122"/>
              </a:rPr>
              <a:t>手册</a:t>
            </a:r>
            <a:endParaRPr lang="zh-CN" altLang="zh-CN" sz="3600" b="1" kern="2200" dirty="0">
              <a:latin typeface="等线" panose="02010600030101010101" pitchFamily="2" charset="-122"/>
            </a:endParaRPr>
          </a:p>
        </p:txBody>
      </p:sp>
      <p:sp>
        <p:nvSpPr>
          <p:cNvPr id="5" name="矩形 4">
            <a:extLst>
              <a:ext uri="{FF2B5EF4-FFF2-40B4-BE49-F238E27FC236}">
                <a16:creationId xmlns:a16="http://schemas.microsoft.com/office/drawing/2014/main" id="{3F9CB758-950F-4ACD-AE00-D6AF10731397}"/>
              </a:ext>
            </a:extLst>
          </p:cNvPr>
          <p:cNvSpPr/>
          <p:nvPr/>
        </p:nvSpPr>
        <p:spPr>
          <a:xfrm>
            <a:off x="1804827" y="3022732"/>
            <a:ext cx="8438508" cy="2444515"/>
          </a:xfrm>
          <a:prstGeom prst="rect">
            <a:avLst/>
          </a:prstGeom>
        </p:spPr>
        <p:txBody>
          <a:bodyPr wrap="square">
            <a:spAutoFit/>
          </a:bodyPr>
          <a:lstStyle/>
          <a:p>
            <a:pPr indent="266700">
              <a:lnSpc>
                <a:spcPct val="150000"/>
              </a:lnSpc>
            </a:pPr>
            <a:r>
              <a:rPr lang="en-US" altLang="zh-CN" sz="2000" b="1" kern="100" dirty="0">
                <a:latin typeface="微软雅黑" panose="020B0503020204020204" pitchFamily="34" charset="-122"/>
                <a:cs typeface="微软雅黑" panose="020B0503020204020204" pitchFamily="34" charset="-122"/>
              </a:rPr>
              <a:t>   </a:t>
            </a:r>
            <a:r>
              <a:rPr lang="zh-CN" altLang="zh-CN" sz="2000" b="1" kern="100" dirty="0">
                <a:latin typeface="微软雅黑" panose="020B0503020204020204" pitchFamily="34" charset="-122"/>
                <a:cs typeface="微软雅黑" panose="020B0503020204020204" pitchFamily="34" charset="-122"/>
              </a:rPr>
              <a:t>应集团统一部署统一实施的要求，结合学校的数据规范以及产品使用手册，简单汇总常用的</a:t>
            </a:r>
            <a:r>
              <a:rPr lang="zh-CN" altLang="en-US" sz="2000" b="1" kern="100" dirty="0">
                <a:latin typeface="微软雅黑" panose="020B0503020204020204" pitchFamily="34" charset="-122"/>
                <a:cs typeface="微软雅黑" panose="020B0503020204020204" pitchFamily="34" charset="-122"/>
              </a:rPr>
              <a:t>管理</a:t>
            </a:r>
            <a:r>
              <a:rPr lang="zh-CN" altLang="zh-CN" sz="2000" b="1" kern="100" dirty="0">
                <a:latin typeface="微软雅黑" panose="020B0503020204020204" pitchFamily="34" charset="-122"/>
                <a:cs typeface="微软雅黑" panose="020B0503020204020204" pitchFamily="34" charset="-122"/>
              </a:rPr>
              <a:t>功能，产品更多使用帮助请详见</a:t>
            </a:r>
            <a:r>
              <a:rPr lang="en-US" altLang="zh-CN" sz="2000" b="1" u="sng" kern="100" dirty="0">
                <a:solidFill>
                  <a:srgbClr val="0563C1"/>
                </a:solidFill>
                <a:latin typeface="微软雅黑" panose="020B0503020204020204" pitchFamily="34" charset="-122"/>
                <a:cs typeface="微软雅黑" panose="020B0503020204020204" pitchFamily="34" charset="-122"/>
                <a:hlinkClick r:id="rId2"/>
              </a:rPr>
              <a:t>http://dev.polyv.net/category/liveproduct/</a:t>
            </a:r>
            <a:r>
              <a:rPr lang="en-US" altLang="zh-CN" sz="2000" b="1" kern="100" dirty="0">
                <a:latin typeface="微软雅黑" panose="020B0503020204020204" pitchFamily="34" charset="-122"/>
                <a:cs typeface="微软雅黑" panose="020B0503020204020204" pitchFamily="34" charset="-122"/>
              </a:rPr>
              <a:t> </a:t>
            </a:r>
            <a:r>
              <a:rPr lang="zh-CN" altLang="zh-CN" sz="2000" b="1" kern="100" dirty="0">
                <a:latin typeface="微软雅黑" panose="020B0503020204020204" pitchFamily="34" charset="-122"/>
                <a:cs typeface="微软雅黑" panose="020B0503020204020204" pitchFamily="34" charset="-122"/>
              </a:rPr>
              <a:t>或咨询产品在线客服。</a:t>
            </a:r>
            <a:endParaRPr lang="en-US" altLang="zh-CN" sz="2000" b="1" kern="100" dirty="0">
              <a:latin typeface="微软雅黑" panose="020B0503020204020204" pitchFamily="34" charset="-122"/>
              <a:cs typeface="微软雅黑" panose="020B0503020204020204" pitchFamily="34" charset="-122"/>
            </a:endParaRPr>
          </a:p>
          <a:p>
            <a:pPr indent="266700">
              <a:lnSpc>
                <a:spcPct val="150000"/>
              </a:lnSpc>
            </a:pPr>
            <a:r>
              <a:rPr lang="zh-CN" altLang="en-US" sz="2000" b="1" kern="100">
                <a:latin typeface="微软雅黑" panose="020B0503020204020204" pitchFamily="34" charset="-122"/>
                <a:cs typeface="微软雅黑" panose="020B0503020204020204" pitchFamily="34" charset="-122"/>
              </a:rPr>
              <a:t>   管理平台频道</a:t>
            </a:r>
            <a:r>
              <a:rPr lang="zh-CN" altLang="en-US" sz="2000" b="1" kern="100" dirty="0">
                <a:latin typeface="微软雅黑" panose="020B0503020204020204" pitchFamily="34" charset="-122"/>
                <a:cs typeface="微软雅黑" panose="020B0503020204020204" pitchFamily="34" charset="-122"/>
              </a:rPr>
              <a:t>号码及密码统一</a:t>
            </a:r>
            <a:r>
              <a:rPr lang="zh-CN" altLang="en-US" sz="2400" b="1" kern="100" dirty="0">
                <a:solidFill>
                  <a:srgbClr val="FF0000"/>
                </a:solidFill>
                <a:latin typeface="微软雅黑" panose="020B0503020204020204" pitchFamily="34" charset="-122"/>
                <a:cs typeface="微软雅黑" panose="020B0503020204020204" pitchFamily="34" charset="-122"/>
              </a:rPr>
              <a:t>由教学科研管理处分发与管理</a:t>
            </a:r>
            <a:r>
              <a:rPr lang="zh-CN" altLang="en-US" sz="2000" b="1" kern="100" dirty="0">
                <a:latin typeface="微软雅黑" panose="020B0503020204020204" pitchFamily="34" charset="-122"/>
                <a:cs typeface="微软雅黑" panose="020B0503020204020204" pitchFamily="34" charset="-122"/>
              </a:rPr>
              <a:t>，新增频道请与教学科研管理处老师联系申请开通。</a:t>
            </a:r>
            <a:endParaRPr lang="en-US" altLang="zh-CN" sz="2000" b="1" kern="100" dirty="0">
              <a:latin typeface="微软雅黑" panose="020B0503020204020204" pitchFamily="34" charset="-122"/>
              <a:cs typeface="微软雅黑" panose="020B0503020204020204" pitchFamily="34" charset="-122"/>
            </a:endParaRPr>
          </a:p>
        </p:txBody>
      </p:sp>
      <p:sp>
        <p:nvSpPr>
          <p:cNvPr id="6" name="矩形 5">
            <a:extLst>
              <a:ext uri="{FF2B5EF4-FFF2-40B4-BE49-F238E27FC236}">
                <a16:creationId xmlns:a16="http://schemas.microsoft.com/office/drawing/2014/main" id="{F2E372A8-7C4C-4779-B656-C6DC11511A1A}"/>
              </a:ext>
            </a:extLst>
          </p:cNvPr>
          <p:cNvSpPr/>
          <p:nvPr/>
        </p:nvSpPr>
        <p:spPr>
          <a:xfrm>
            <a:off x="2976081" y="1843410"/>
            <a:ext cx="6096000" cy="461665"/>
          </a:xfrm>
          <a:prstGeom prst="rect">
            <a:avLst/>
          </a:prstGeom>
        </p:spPr>
        <p:txBody>
          <a:bodyPr>
            <a:spAutoFit/>
          </a:bodyPr>
          <a:lstStyle/>
          <a:p>
            <a:pPr algn="ctr">
              <a:spcBef>
                <a:spcPts val="1275"/>
              </a:spcBef>
              <a:spcAft>
                <a:spcPts val="1238"/>
              </a:spcAft>
            </a:pPr>
            <a:r>
              <a:rPr lang="zh-CN" altLang="en-US" sz="2400" b="1" kern="2200" dirty="0">
                <a:latin typeface="等线" panose="02010600030101010101" pitchFamily="2" charset="-122"/>
              </a:rPr>
              <a:t>（桂林理工大学博文管理学院培训版本）</a:t>
            </a:r>
            <a:endParaRPr lang="zh-CN" altLang="zh-CN" sz="2400" b="1" kern="2200" dirty="0">
              <a:latin typeface="等线" panose="02010600030101010101" pitchFamily="2" charset="-122"/>
            </a:endParaRPr>
          </a:p>
        </p:txBody>
      </p:sp>
    </p:spTree>
    <p:extLst>
      <p:ext uri="{BB962C8B-B14F-4D97-AF65-F5344CB8AC3E}">
        <p14:creationId xmlns:p14="http://schemas.microsoft.com/office/powerpoint/2010/main" val="3706005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C8CB19E-0D68-4410-B860-A9527BF63676}"/>
              </a:ext>
            </a:extLst>
          </p:cNvPr>
          <p:cNvSpPr/>
          <p:nvPr/>
        </p:nvSpPr>
        <p:spPr>
          <a:xfrm>
            <a:off x="473091" y="217731"/>
            <a:ext cx="1077539" cy="461665"/>
          </a:xfrm>
          <a:prstGeom prst="rect">
            <a:avLst/>
          </a:prstGeom>
        </p:spPr>
        <p:txBody>
          <a:bodyPr wrap="none">
            <a:spAutoFit/>
          </a:bodyPr>
          <a:lstStyle/>
          <a:p>
            <a:pPr lvl="0" algn="just">
              <a:spcBef>
                <a:spcPts val="1300"/>
              </a:spcBef>
              <a:spcAft>
                <a:spcPts val="1300"/>
              </a:spcAft>
            </a:pPr>
            <a:r>
              <a:rPr lang="en-US" altLang="zh-CN" sz="2400" b="1" kern="100" dirty="0">
                <a:latin typeface="Microsoft YaHei,微软雅黑,Roboto,san"/>
                <a:ea typeface="微软雅黑" panose="020B0503020204020204" pitchFamily="34" charset="-122"/>
                <a:cs typeface="微软雅黑" panose="020B0503020204020204" pitchFamily="34" charset="-122"/>
              </a:rPr>
              <a:t>4.</a:t>
            </a:r>
            <a:r>
              <a:rPr lang="zh-CN" altLang="en-US" sz="2400" b="1" kern="100" dirty="0">
                <a:latin typeface="Microsoft YaHei,微软雅黑,Roboto,san"/>
                <a:ea typeface="微软雅黑" panose="020B0503020204020204" pitchFamily="34" charset="-122"/>
                <a:cs typeface="微软雅黑" panose="020B0503020204020204" pitchFamily="34" charset="-122"/>
              </a:rPr>
              <a:t>其他</a:t>
            </a:r>
            <a:endParaRPr lang="zh-CN" altLang="zh-CN" sz="2400" b="1" kern="100" dirty="0">
              <a:latin typeface="Microsoft YaHei,微软雅黑,Roboto,san"/>
              <a:ea typeface="Microsoft YaHei,微软雅黑,Roboto,san"/>
              <a:cs typeface="Times New Roman" panose="02020603050405020304" pitchFamily="18" charset="0"/>
            </a:endParaRPr>
          </a:p>
        </p:txBody>
      </p:sp>
      <p:sp>
        <p:nvSpPr>
          <p:cNvPr id="10" name="矩形 9">
            <a:extLst>
              <a:ext uri="{FF2B5EF4-FFF2-40B4-BE49-F238E27FC236}">
                <a16:creationId xmlns:a16="http://schemas.microsoft.com/office/drawing/2014/main" id="{555CFAFB-0D2C-4DAB-811B-2B433375642D}"/>
              </a:ext>
            </a:extLst>
          </p:cNvPr>
          <p:cNvSpPr/>
          <p:nvPr/>
        </p:nvSpPr>
        <p:spPr>
          <a:xfrm>
            <a:off x="1490441" y="722356"/>
            <a:ext cx="1712328" cy="369332"/>
          </a:xfrm>
          <a:prstGeom prst="rect">
            <a:avLst/>
          </a:prstGeom>
        </p:spPr>
        <p:txBody>
          <a:bodyPr wrap="none">
            <a:spAutoFit/>
          </a:bodyPr>
          <a:lstStyle/>
          <a:p>
            <a:pPr lvl="0">
              <a:spcBef>
                <a:spcPts val="1300"/>
              </a:spcBef>
              <a:spcAft>
                <a:spcPts val="1300"/>
              </a:spcAft>
              <a:buSzPts val="1400"/>
            </a:pPr>
            <a:r>
              <a:rPr lang="zh-CN" altLang="en-US" b="1" kern="100" dirty="0">
                <a:latin typeface="Microsoft YaHei,微软雅黑,Roboto,san"/>
                <a:ea typeface="微软雅黑" panose="020B0503020204020204" pitchFamily="34" charset="-122"/>
                <a:cs typeface="微软雅黑" panose="020B0503020204020204" pitchFamily="34" charset="-122"/>
              </a:rPr>
              <a:t>（</a:t>
            </a:r>
            <a:r>
              <a:rPr lang="en-US" altLang="zh-CN" b="1" kern="100" dirty="0">
                <a:latin typeface="Microsoft YaHei,微软雅黑,Roboto,san"/>
                <a:ea typeface="微软雅黑" panose="020B0503020204020204" pitchFamily="34" charset="-122"/>
                <a:cs typeface="微软雅黑" panose="020B0503020204020204" pitchFamily="34" charset="-122"/>
              </a:rPr>
              <a:t>1</a:t>
            </a:r>
            <a:r>
              <a:rPr lang="zh-CN" altLang="en-US" b="1" kern="100" dirty="0">
                <a:latin typeface="Microsoft YaHei,微软雅黑,Roboto,san"/>
                <a:ea typeface="微软雅黑" panose="020B0503020204020204" pitchFamily="34" charset="-122"/>
                <a:cs typeface="微软雅黑" panose="020B0503020204020204" pitchFamily="34" charset="-122"/>
              </a:rPr>
              <a:t>）密码遗忘</a:t>
            </a:r>
            <a:endParaRPr lang="zh-CN" altLang="zh-CN" b="1" kern="100" dirty="0">
              <a:latin typeface="Microsoft YaHei,微软雅黑,Roboto,san"/>
              <a:ea typeface="Microsoft YaHei,微软雅黑,Roboto,san"/>
            </a:endParaRPr>
          </a:p>
        </p:txBody>
      </p:sp>
      <p:sp>
        <p:nvSpPr>
          <p:cNvPr id="19" name="矩形 18">
            <a:extLst>
              <a:ext uri="{FF2B5EF4-FFF2-40B4-BE49-F238E27FC236}">
                <a16:creationId xmlns:a16="http://schemas.microsoft.com/office/drawing/2014/main" id="{7156F7A6-7E11-468C-BC63-D8B1E874DF61}"/>
              </a:ext>
            </a:extLst>
          </p:cNvPr>
          <p:cNvSpPr/>
          <p:nvPr/>
        </p:nvSpPr>
        <p:spPr>
          <a:xfrm>
            <a:off x="1395957" y="987245"/>
            <a:ext cx="9949376" cy="879664"/>
          </a:xfrm>
          <a:prstGeom prst="rect">
            <a:avLst/>
          </a:prstGeom>
        </p:spPr>
        <p:txBody>
          <a:bodyPr wrap="square">
            <a:spAutoFit/>
          </a:bodyPr>
          <a:lstStyle/>
          <a:p>
            <a:pPr marL="266700" indent="304800">
              <a:lnSpc>
                <a:spcPct val="150000"/>
              </a:lnSpc>
            </a:pP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频道后台及直播教师端登录的帐号密码一致，密码遗忘可以联系教学科研管理处老师查询及修改，新增频道请与教学科研管理处老师联系申请开通。</a:t>
            </a:r>
            <a:endParaRPr lang="zh-CN" altLang="zh-CN" kern="100" dirty="0">
              <a:latin typeface="等线" panose="02010600030101010101" pitchFamily="2" charset="-122"/>
              <a:ea typeface="微软雅黑" panose="020B0503020204020204" pitchFamily="34" charset="-122"/>
            </a:endParaRPr>
          </a:p>
        </p:txBody>
      </p:sp>
      <p:sp>
        <p:nvSpPr>
          <p:cNvPr id="8" name="矩形 7">
            <a:extLst>
              <a:ext uri="{FF2B5EF4-FFF2-40B4-BE49-F238E27FC236}">
                <a16:creationId xmlns:a16="http://schemas.microsoft.com/office/drawing/2014/main" id="{7E64CB5B-44F4-48D0-99E6-46AFEFC7F3F7}"/>
              </a:ext>
            </a:extLst>
          </p:cNvPr>
          <p:cNvSpPr/>
          <p:nvPr/>
        </p:nvSpPr>
        <p:spPr>
          <a:xfrm>
            <a:off x="1490441" y="2131798"/>
            <a:ext cx="2635658" cy="369332"/>
          </a:xfrm>
          <a:prstGeom prst="rect">
            <a:avLst/>
          </a:prstGeom>
        </p:spPr>
        <p:txBody>
          <a:bodyPr wrap="none">
            <a:spAutoFit/>
          </a:bodyPr>
          <a:lstStyle/>
          <a:p>
            <a:pPr lvl="0">
              <a:spcBef>
                <a:spcPts val="1300"/>
              </a:spcBef>
              <a:spcAft>
                <a:spcPts val="1300"/>
              </a:spcAft>
              <a:buSzPts val="1400"/>
            </a:pPr>
            <a:r>
              <a:rPr lang="zh-CN" altLang="en-US" b="1" kern="100" dirty="0">
                <a:latin typeface="Microsoft YaHei,微软雅黑,Roboto,san"/>
                <a:ea typeface="微软雅黑" panose="020B0503020204020204" pitchFamily="34" charset="-122"/>
                <a:cs typeface="微软雅黑" panose="020B0503020204020204" pitchFamily="34" charset="-122"/>
              </a:rPr>
              <a:t>（</a:t>
            </a:r>
            <a:r>
              <a:rPr lang="en-US" altLang="zh-CN" b="1" kern="100" dirty="0">
                <a:latin typeface="Microsoft YaHei,微软雅黑,Roboto,san"/>
                <a:ea typeface="微软雅黑" panose="020B0503020204020204" pitchFamily="34" charset="-122"/>
                <a:cs typeface="微软雅黑" panose="020B0503020204020204" pitchFamily="34" charset="-122"/>
              </a:rPr>
              <a:t>2</a:t>
            </a:r>
            <a:r>
              <a:rPr lang="zh-CN" altLang="en-US" b="1" kern="100" dirty="0">
                <a:latin typeface="Microsoft YaHei,微软雅黑,Roboto,san"/>
                <a:ea typeface="微软雅黑" panose="020B0503020204020204" pitchFamily="34" charset="-122"/>
                <a:cs typeface="微软雅黑" panose="020B0503020204020204" pitchFamily="34" charset="-122"/>
              </a:rPr>
              <a:t>）其他管理后台帮助</a:t>
            </a:r>
            <a:endParaRPr lang="zh-CN" altLang="zh-CN" b="1" kern="100" dirty="0">
              <a:latin typeface="Microsoft YaHei,微软雅黑,Roboto,san"/>
              <a:ea typeface="Microsoft YaHei,微软雅黑,Roboto,san"/>
            </a:endParaRPr>
          </a:p>
        </p:txBody>
      </p:sp>
      <p:sp>
        <p:nvSpPr>
          <p:cNvPr id="9" name="矩形 8">
            <a:extLst>
              <a:ext uri="{FF2B5EF4-FFF2-40B4-BE49-F238E27FC236}">
                <a16:creationId xmlns:a16="http://schemas.microsoft.com/office/drawing/2014/main" id="{28C3E64F-92B2-49C9-A129-8C21D89A192D}"/>
              </a:ext>
            </a:extLst>
          </p:cNvPr>
          <p:cNvSpPr/>
          <p:nvPr/>
        </p:nvSpPr>
        <p:spPr>
          <a:xfrm>
            <a:off x="1395957" y="2396687"/>
            <a:ext cx="9949376" cy="1710661"/>
          </a:xfrm>
          <a:prstGeom prst="rect">
            <a:avLst/>
          </a:prstGeom>
        </p:spPr>
        <p:txBody>
          <a:bodyPr wrap="square">
            <a:spAutoFit/>
          </a:bodyPr>
          <a:lstStyle/>
          <a:p>
            <a:pPr marL="266700" indent="304800">
              <a:lnSpc>
                <a:spcPct val="150000"/>
              </a:lnSpc>
            </a:pP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教师可</a:t>
            </a:r>
            <a:endParaRPr lang="en-US" altLang="zh-CN" kern="100" dirty="0">
              <a:latin typeface="等线" panose="02010600030101010101" pitchFamily="2" charset="-122"/>
              <a:ea typeface="微软雅黑" panose="020B0503020204020204" pitchFamily="34" charset="-122"/>
              <a:cs typeface="微软雅黑" panose="020B0503020204020204" pitchFamily="34" charset="-122"/>
            </a:endParaRPr>
          </a:p>
          <a:p>
            <a:pPr marL="266700" indent="304800">
              <a:lnSpc>
                <a:spcPct val="150000"/>
              </a:lnSpc>
            </a:pP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在</a:t>
            </a:r>
            <a:r>
              <a:rPr lang="en-US" altLang="zh-CN" kern="100" dirty="0">
                <a:latin typeface="等线" panose="02010600030101010101" pitchFamily="2" charset="-122"/>
                <a:ea typeface="微软雅黑" panose="020B0503020204020204" pitchFamily="34" charset="-122"/>
                <a:cs typeface="微软雅黑" panose="020B0503020204020204" pitchFamily="34" charset="-122"/>
                <a:hlinkClick r:id="rId2"/>
              </a:rPr>
              <a:t>http://dev.polyv.net/category/liveproduct/l-manual/</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 </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左上角搜索条件中输入关键字查找帮助，</a:t>
            </a:r>
            <a:endParaRPr lang="en-US" altLang="zh-CN" kern="100" dirty="0">
              <a:latin typeface="等线" panose="02010600030101010101" pitchFamily="2" charset="-122"/>
              <a:ea typeface="微软雅黑" panose="020B0503020204020204" pitchFamily="34" charset="-122"/>
              <a:cs typeface="微软雅黑" panose="020B0503020204020204" pitchFamily="34" charset="-122"/>
            </a:endParaRPr>
          </a:p>
          <a:p>
            <a:pPr marL="266700" indent="304800">
              <a:lnSpc>
                <a:spcPct val="150000"/>
              </a:lnSpc>
            </a:pP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b.</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在页面右下角的在线客服联网咨询。</a:t>
            </a:r>
            <a:endParaRPr lang="zh-CN" altLang="zh-CN" kern="100" dirty="0">
              <a:latin typeface="等线" panose="02010600030101010101" pitchFamily="2" charset="-122"/>
              <a:ea typeface="微软雅黑" panose="020B0503020204020204" pitchFamily="34" charset="-122"/>
            </a:endParaRPr>
          </a:p>
        </p:txBody>
      </p:sp>
      <p:pic>
        <p:nvPicPr>
          <p:cNvPr id="3" name="图片 2">
            <a:extLst>
              <a:ext uri="{FF2B5EF4-FFF2-40B4-BE49-F238E27FC236}">
                <a16:creationId xmlns:a16="http://schemas.microsoft.com/office/drawing/2014/main" id="{C3DB5660-C414-4A0C-B675-BB1A3D5E56C7}"/>
              </a:ext>
            </a:extLst>
          </p:cNvPr>
          <p:cNvPicPr>
            <a:picLocks noChangeAspect="1"/>
          </p:cNvPicPr>
          <p:nvPr/>
        </p:nvPicPr>
        <p:blipFill>
          <a:blip r:embed="rId3"/>
          <a:stretch>
            <a:fillRect/>
          </a:stretch>
        </p:blipFill>
        <p:spPr>
          <a:xfrm>
            <a:off x="5985313" y="3478666"/>
            <a:ext cx="1917799" cy="628682"/>
          </a:xfrm>
          <a:prstGeom prst="rect">
            <a:avLst/>
          </a:prstGeom>
        </p:spPr>
      </p:pic>
    </p:spTree>
    <p:extLst>
      <p:ext uri="{BB962C8B-B14F-4D97-AF65-F5344CB8AC3E}">
        <p14:creationId xmlns:p14="http://schemas.microsoft.com/office/powerpoint/2010/main" val="31017693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C8CB19E-0D68-4410-B860-A9527BF63676}"/>
              </a:ext>
            </a:extLst>
          </p:cNvPr>
          <p:cNvSpPr/>
          <p:nvPr/>
        </p:nvSpPr>
        <p:spPr>
          <a:xfrm>
            <a:off x="473091" y="217731"/>
            <a:ext cx="2308645" cy="461665"/>
          </a:xfrm>
          <a:prstGeom prst="rect">
            <a:avLst/>
          </a:prstGeom>
        </p:spPr>
        <p:txBody>
          <a:bodyPr wrap="none">
            <a:spAutoFit/>
          </a:bodyPr>
          <a:lstStyle/>
          <a:p>
            <a:pPr lvl="0" algn="just">
              <a:spcBef>
                <a:spcPts val="1300"/>
              </a:spcBef>
              <a:spcAft>
                <a:spcPts val="1300"/>
              </a:spcAft>
            </a:pPr>
            <a:r>
              <a:rPr lang="en-US" altLang="zh-CN" sz="2400" b="1" kern="100" dirty="0">
                <a:latin typeface="Microsoft YaHei,微软雅黑,Roboto,san"/>
                <a:ea typeface="微软雅黑" panose="020B0503020204020204" pitchFamily="34" charset="-122"/>
                <a:cs typeface="微软雅黑" panose="020B0503020204020204" pitchFamily="34" charset="-122"/>
              </a:rPr>
              <a:t>1.</a:t>
            </a:r>
            <a:r>
              <a:rPr lang="zh-CN" altLang="en-US" sz="2400" b="1" kern="100" dirty="0">
                <a:latin typeface="Microsoft YaHei,微软雅黑,Roboto,san"/>
                <a:ea typeface="微软雅黑" panose="020B0503020204020204" pitchFamily="34" charset="-122"/>
                <a:cs typeface="微软雅黑" panose="020B0503020204020204" pitchFamily="34" charset="-122"/>
              </a:rPr>
              <a:t>管理平台</a:t>
            </a:r>
            <a:r>
              <a:rPr lang="zh-CN" altLang="zh-CN" sz="2400" b="1" kern="100" dirty="0">
                <a:latin typeface="Microsoft YaHei,微软雅黑,Roboto,san"/>
                <a:ea typeface="微软雅黑" panose="020B0503020204020204" pitchFamily="34" charset="-122"/>
                <a:cs typeface="微软雅黑" panose="020B0503020204020204" pitchFamily="34" charset="-122"/>
              </a:rPr>
              <a:t>登录</a:t>
            </a:r>
            <a:endParaRPr lang="zh-CN" altLang="zh-CN" sz="2400" b="1" kern="100" dirty="0">
              <a:latin typeface="Microsoft YaHei,微软雅黑,Roboto,san"/>
              <a:ea typeface="Microsoft YaHei,微软雅黑,Roboto,san"/>
              <a:cs typeface="Times New Roman" panose="02020603050405020304" pitchFamily="18" charset="0"/>
            </a:endParaRPr>
          </a:p>
        </p:txBody>
      </p:sp>
      <p:sp>
        <p:nvSpPr>
          <p:cNvPr id="7" name="矩形 6">
            <a:extLst>
              <a:ext uri="{FF2B5EF4-FFF2-40B4-BE49-F238E27FC236}">
                <a16:creationId xmlns:a16="http://schemas.microsoft.com/office/drawing/2014/main" id="{B7191CB1-A70D-4526-8852-5210FF626153}"/>
              </a:ext>
            </a:extLst>
          </p:cNvPr>
          <p:cNvSpPr/>
          <p:nvPr/>
        </p:nvSpPr>
        <p:spPr>
          <a:xfrm>
            <a:off x="1095909" y="523867"/>
            <a:ext cx="10986499" cy="1490664"/>
          </a:xfrm>
          <a:prstGeom prst="rect">
            <a:avLst/>
          </a:prstGeom>
        </p:spPr>
        <p:txBody>
          <a:bodyPr wrap="square">
            <a:spAutoFit/>
          </a:bodyPr>
          <a:lstStyle/>
          <a:p>
            <a:pPr marL="266700" indent="304800">
              <a:lnSpc>
                <a:spcPct val="150000"/>
              </a:lnSpc>
            </a:pP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教师管理频道</a:t>
            </a:r>
            <a:r>
              <a:rPr lang="zh-CN" altLang="zh-CN" kern="100" dirty="0">
                <a:latin typeface="等线" panose="02010600030101010101" pitchFamily="2" charset="-122"/>
                <a:ea typeface="微软雅黑" panose="020B0503020204020204" pitchFamily="34" charset="-122"/>
                <a:cs typeface="微软雅黑" panose="020B0503020204020204" pitchFamily="34" charset="-122"/>
              </a:rPr>
              <a:t>地址：</a:t>
            </a:r>
            <a:r>
              <a:rPr lang="en-US" altLang="zh-CN" sz="2400" b="1" u="sng" kern="100" dirty="0">
                <a:solidFill>
                  <a:srgbClr val="FF0000"/>
                </a:solidFill>
                <a:latin typeface="等线" panose="02010600030101010101" pitchFamily="2" charset="-122"/>
                <a:ea typeface="微软雅黑" panose="020B0503020204020204" pitchFamily="34" charset="-122"/>
                <a:cs typeface="微软雅黑" panose="020B0503020204020204" pitchFamily="34" charset="-122"/>
              </a:rPr>
              <a:t>https://live.polyv.net/teacher.html</a:t>
            </a:r>
            <a:r>
              <a:rPr lang="en-US" altLang="zh-CN" sz="2400" b="1" kern="100" dirty="0">
                <a:solidFill>
                  <a:srgbClr val="FF0000"/>
                </a:solidFill>
                <a:latin typeface="等线" panose="02010600030101010101" pitchFamily="2" charset="-122"/>
                <a:ea typeface="微软雅黑" panose="020B0503020204020204" pitchFamily="34" charset="-122"/>
                <a:cs typeface="微软雅黑" panose="020B0503020204020204" pitchFamily="34" charset="-122"/>
              </a:rPr>
              <a:t> </a:t>
            </a:r>
          </a:p>
          <a:p>
            <a:pPr marL="266700" indent="304800">
              <a:lnSpc>
                <a:spcPct val="150000"/>
              </a:lnSpc>
            </a:pP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请使用教学科研管理处分发的频道号与密码登录。</a:t>
            </a:r>
            <a:r>
              <a:rPr lang="zh-CN" altLang="en-US" sz="2400" b="1" kern="100" dirty="0">
                <a:solidFill>
                  <a:srgbClr val="FF0000"/>
                </a:solidFill>
                <a:latin typeface="等线" panose="02010600030101010101" pitchFamily="2" charset="-122"/>
                <a:ea typeface="微软雅黑" panose="020B0503020204020204" pitchFamily="34" charset="-122"/>
                <a:cs typeface="微软雅黑" panose="020B0503020204020204" pitchFamily="34" charset="-122"/>
              </a:rPr>
              <a:t>切勿泄漏密码给他人以免产生法律责任</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a:t>
            </a:r>
            <a:endParaRPr lang="en-US" altLang="zh-CN" kern="100" dirty="0">
              <a:latin typeface="等线" panose="02010600030101010101" pitchFamily="2" charset="-122"/>
              <a:ea typeface="微软雅黑" panose="020B0503020204020204" pitchFamily="34" charset="-122"/>
              <a:cs typeface="微软雅黑" panose="020B0503020204020204" pitchFamily="34" charset="-122"/>
            </a:endParaRPr>
          </a:p>
          <a:p>
            <a:pPr marL="266700" indent="304800">
              <a:lnSpc>
                <a:spcPct val="150000"/>
              </a:lnSpc>
            </a:pPr>
            <a:endParaRPr lang="zh-CN" altLang="zh-CN" sz="1400" kern="100" dirty="0">
              <a:latin typeface="等线" panose="02010600030101010101" pitchFamily="2" charset="-122"/>
              <a:cs typeface="Times New Roman" panose="02020603050405020304" pitchFamily="18" charset="0"/>
            </a:endParaRPr>
          </a:p>
        </p:txBody>
      </p:sp>
      <p:pic>
        <p:nvPicPr>
          <p:cNvPr id="4" name="图片 3">
            <a:extLst>
              <a:ext uri="{FF2B5EF4-FFF2-40B4-BE49-F238E27FC236}">
                <a16:creationId xmlns:a16="http://schemas.microsoft.com/office/drawing/2014/main" id="{FE06794A-CBC9-4FBE-92EE-060D19A8DD81}"/>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274321" y="1769357"/>
            <a:ext cx="3913553" cy="2805818"/>
          </a:xfrm>
          <a:prstGeom prst="rect">
            <a:avLst/>
          </a:prstGeom>
        </p:spPr>
      </p:pic>
      <p:pic>
        <p:nvPicPr>
          <p:cNvPr id="5" name="图片 4">
            <a:extLst>
              <a:ext uri="{FF2B5EF4-FFF2-40B4-BE49-F238E27FC236}">
                <a16:creationId xmlns:a16="http://schemas.microsoft.com/office/drawing/2014/main" id="{CB7780B5-8FC0-4C11-BD76-843A3520514E}"/>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4320168" y="2513330"/>
            <a:ext cx="7762240" cy="4123690"/>
          </a:xfrm>
          <a:prstGeom prst="rect">
            <a:avLst/>
          </a:prstGeom>
        </p:spPr>
      </p:pic>
    </p:spTree>
    <p:extLst>
      <p:ext uri="{BB962C8B-B14F-4D97-AF65-F5344CB8AC3E}">
        <p14:creationId xmlns:p14="http://schemas.microsoft.com/office/powerpoint/2010/main" val="25326305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C8CB19E-0D68-4410-B860-A9527BF63676}"/>
              </a:ext>
            </a:extLst>
          </p:cNvPr>
          <p:cNvSpPr/>
          <p:nvPr/>
        </p:nvSpPr>
        <p:spPr>
          <a:xfrm>
            <a:off x="473091" y="217731"/>
            <a:ext cx="2000869" cy="461665"/>
          </a:xfrm>
          <a:prstGeom prst="rect">
            <a:avLst/>
          </a:prstGeom>
        </p:spPr>
        <p:txBody>
          <a:bodyPr wrap="none">
            <a:spAutoFit/>
          </a:bodyPr>
          <a:lstStyle/>
          <a:p>
            <a:pPr lvl="0" algn="just">
              <a:spcBef>
                <a:spcPts val="1300"/>
              </a:spcBef>
              <a:spcAft>
                <a:spcPts val="1300"/>
              </a:spcAft>
            </a:pPr>
            <a:r>
              <a:rPr lang="en-US" altLang="zh-CN" sz="2400" b="1" kern="100" dirty="0">
                <a:latin typeface="Microsoft YaHei,微软雅黑,Roboto,san"/>
                <a:ea typeface="微软雅黑" panose="020B0503020204020204" pitchFamily="34" charset="-122"/>
                <a:cs typeface="微软雅黑" panose="020B0503020204020204" pitchFamily="34" charset="-122"/>
              </a:rPr>
              <a:t>2.</a:t>
            </a:r>
            <a:r>
              <a:rPr lang="zh-CN" altLang="en-US" sz="2400" b="1" kern="100" dirty="0">
                <a:latin typeface="Microsoft YaHei,微软雅黑,Roboto,san"/>
                <a:ea typeface="微软雅黑" panose="020B0503020204020204" pitchFamily="34" charset="-122"/>
                <a:cs typeface="微软雅黑" panose="020B0503020204020204" pitchFamily="34" charset="-122"/>
              </a:rPr>
              <a:t>开课前准备</a:t>
            </a:r>
            <a:endParaRPr lang="zh-CN" altLang="zh-CN" sz="2400" b="1" kern="100" dirty="0">
              <a:latin typeface="Microsoft YaHei,微软雅黑,Roboto,san"/>
              <a:ea typeface="Microsoft YaHei,微软雅黑,Roboto,san"/>
              <a:cs typeface="Times New Roman" panose="02020603050405020304" pitchFamily="18" charset="0"/>
            </a:endParaRPr>
          </a:p>
        </p:txBody>
      </p:sp>
      <p:sp>
        <p:nvSpPr>
          <p:cNvPr id="7" name="矩形 6">
            <a:extLst>
              <a:ext uri="{FF2B5EF4-FFF2-40B4-BE49-F238E27FC236}">
                <a16:creationId xmlns:a16="http://schemas.microsoft.com/office/drawing/2014/main" id="{B7191CB1-A70D-4526-8852-5210FF626153}"/>
              </a:ext>
            </a:extLst>
          </p:cNvPr>
          <p:cNvSpPr/>
          <p:nvPr/>
        </p:nvSpPr>
        <p:spPr>
          <a:xfrm>
            <a:off x="1095909" y="980405"/>
            <a:ext cx="10240958" cy="1296637"/>
          </a:xfrm>
          <a:prstGeom prst="rect">
            <a:avLst/>
          </a:prstGeom>
        </p:spPr>
        <p:txBody>
          <a:bodyPr wrap="square">
            <a:spAutoFit/>
          </a:bodyPr>
          <a:lstStyle/>
          <a:p>
            <a:pPr marL="266700" indent="304800">
              <a:lnSpc>
                <a:spcPct val="150000"/>
              </a:lnSpc>
            </a:pP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使用</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白名单观看</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条件匹配已有的学员信息。在左侧管理菜单中，选择</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观看页管理</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的</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观看条件设置</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，关闭应用通用设置，开启单独的观看条件，选择</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白名单观看</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，将提前编辑好的白名单导入并保存。</a:t>
            </a:r>
            <a:endParaRPr lang="zh-CN" altLang="zh-CN" sz="1400" kern="100" dirty="0">
              <a:latin typeface="等线" panose="02010600030101010101" pitchFamily="2" charset="-122"/>
              <a:cs typeface="Times New Roman" panose="02020603050405020304" pitchFamily="18" charset="0"/>
            </a:endParaRPr>
          </a:p>
        </p:txBody>
      </p:sp>
      <p:sp>
        <p:nvSpPr>
          <p:cNvPr id="10" name="矩形 9">
            <a:extLst>
              <a:ext uri="{FF2B5EF4-FFF2-40B4-BE49-F238E27FC236}">
                <a16:creationId xmlns:a16="http://schemas.microsoft.com/office/drawing/2014/main" id="{555CFAFB-0D2C-4DAB-811B-2B433375642D}"/>
              </a:ext>
            </a:extLst>
          </p:cNvPr>
          <p:cNvSpPr/>
          <p:nvPr/>
        </p:nvSpPr>
        <p:spPr>
          <a:xfrm>
            <a:off x="1490441" y="722356"/>
            <a:ext cx="2173993" cy="369332"/>
          </a:xfrm>
          <a:prstGeom prst="rect">
            <a:avLst/>
          </a:prstGeom>
        </p:spPr>
        <p:txBody>
          <a:bodyPr wrap="none">
            <a:spAutoFit/>
          </a:bodyPr>
          <a:lstStyle/>
          <a:p>
            <a:pPr lvl="0">
              <a:spcBef>
                <a:spcPts val="1300"/>
              </a:spcBef>
              <a:spcAft>
                <a:spcPts val="1300"/>
              </a:spcAft>
              <a:buSzPts val="1400"/>
            </a:pPr>
            <a:r>
              <a:rPr lang="zh-CN" altLang="en-US" b="1" kern="100" dirty="0">
                <a:latin typeface="Microsoft YaHei,微软雅黑,Roboto,san"/>
                <a:ea typeface="微软雅黑" panose="020B0503020204020204" pitchFamily="34" charset="-122"/>
                <a:cs typeface="微软雅黑" panose="020B0503020204020204" pitchFamily="34" charset="-122"/>
              </a:rPr>
              <a:t>（</a:t>
            </a:r>
            <a:r>
              <a:rPr lang="en-US" altLang="zh-CN" b="1" kern="100" dirty="0">
                <a:latin typeface="Microsoft YaHei,微软雅黑,Roboto,san"/>
                <a:ea typeface="微软雅黑" panose="020B0503020204020204" pitchFamily="34" charset="-122"/>
                <a:cs typeface="微软雅黑" panose="020B0503020204020204" pitchFamily="34" charset="-122"/>
              </a:rPr>
              <a:t>1</a:t>
            </a:r>
            <a:r>
              <a:rPr lang="zh-CN" altLang="en-US" b="1" kern="100" dirty="0">
                <a:latin typeface="Microsoft YaHei,微软雅黑,Roboto,san"/>
                <a:ea typeface="微软雅黑" panose="020B0503020204020204" pitchFamily="34" charset="-122"/>
                <a:cs typeface="微软雅黑" panose="020B0503020204020204" pitchFamily="34" charset="-122"/>
              </a:rPr>
              <a:t>）导入学生帐号</a:t>
            </a:r>
            <a:endParaRPr lang="zh-CN" altLang="zh-CN" b="1" kern="100" dirty="0">
              <a:latin typeface="Microsoft YaHei,微软雅黑,Roboto,san"/>
              <a:ea typeface="Microsoft YaHei,微软雅黑,Roboto,san"/>
            </a:endParaRPr>
          </a:p>
        </p:txBody>
      </p:sp>
      <p:grpSp>
        <p:nvGrpSpPr>
          <p:cNvPr id="6" name="组合 5">
            <a:extLst>
              <a:ext uri="{FF2B5EF4-FFF2-40B4-BE49-F238E27FC236}">
                <a16:creationId xmlns:a16="http://schemas.microsoft.com/office/drawing/2014/main" id="{B461AEDF-6D9A-431C-81E7-4BDB89C7A79D}"/>
              </a:ext>
            </a:extLst>
          </p:cNvPr>
          <p:cNvGrpSpPr/>
          <p:nvPr/>
        </p:nvGrpSpPr>
        <p:grpSpPr>
          <a:xfrm>
            <a:off x="1875171" y="2382025"/>
            <a:ext cx="8683296" cy="4258244"/>
            <a:chOff x="1875171" y="2382025"/>
            <a:chExt cx="8683296" cy="4258244"/>
          </a:xfrm>
        </p:grpSpPr>
        <p:pic>
          <p:nvPicPr>
            <p:cNvPr id="3" name="图片 2">
              <a:extLst>
                <a:ext uri="{FF2B5EF4-FFF2-40B4-BE49-F238E27FC236}">
                  <a16:creationId xmlns:a16="http://schemas.microsoft.com/office/drawing/2014/main" id="{43705FFB-FCDF-4E18-9BD5-3B79DDBBBDB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875171" y="2382025"/>
              <a:ext cx="8683296" cy="4258244"/>
            </a:xfrm>
            <a:prstGeom prst="rect">
              <a:avLst/>
            </a:prstGeom>
          </p:spPr>
        </p:pic>
        <p:sp>
          <p:nvSpPr>
            <p:cNvPr id="5" name="椭圆 4">
              <a:extLst>
                <a:ext uri="{FF2B5EF4-FFF2-40B4-BE49-F238E27FC236}">
                  <a16:creationId xmlns:a16="http://schemas.microsoft.com/office/drawing/2014/main" id="{B6E5518E-0AA7-465E-9196-C161906CDF82}"/>
                </a:ext>
              </a:extLst>
            </p:cNvPr>
            <p:cNvSpPr/>
            <p:nvPr/>
          </p:nvSpPr>
          <p:spPr>
            <a:xfrm>
              <a:off x="2346960" y="5496560"/>
              <a:ext cx="670560"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1" name="椭圆 10">
              <a:extLst>
                <a:ext uri="{FF2B5EF4-FFF2-40B4-BE49-F238E27FC236}">
                  <a16:creationId xmlns:a16="http://schemas.microsoft.com/office/drawing/2014/main" id="{B9ECEF46-E8B3-4B76-8B22-443B25C82DDC}"/>
                </a:ext>
              </a:extLst>
            </p:cNvPr>
            <p:cNvSpPr/>
            <p:nvPr/>
          </p:nvSpPr>
          <p:spPr>
            <a:xfrm>
              <a:off x="2453640" y="6350709"/>
              <a:ext cx="670560"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椭圆 11">
              <a:extLst>
                <a:ext uri="{FF2B5EF4-FFF2-40B4-BE49-F238E27FC236}">
                  <a16:creationId xmlns:a16="http://schemas.microsoft.com/office/drawing/2014/main" id="{0C727442-988A-436A-858D-C6F96A56A269}"/>
                </a:ext>
              </a:extLst>
            </p:cNvPr>
            <p:cNvSpPr/>
            <p:nvPr/>
          </p:nvSpPr>
          <p:spPr>
            <a:xfrm>
              <a:off x="4185920" y="3525520"/>
              <a:ext cx="670560"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椭圆 12">
              <a:extLst>
                <a:ext uri="{FF2B5EF4-FFF2-40B4-BE49-F238E27FC236}">
                  <a16:creationId xmlns:a16="http://schemas.microsoft.com/office/drawing/2014/main" id="{9E9E30E2-174D-4053-8CD0-5CDDC03909DE}"/>
                </a:ext>
              </a:extLst>
            </p:cNvPr>
            <p:cNvSpPr/>
            <p:nvPr/>
          </p:nvSpPr>
          <p:spPr>
            <a:xfrm>
              <a:off x="4108030" y="3967586"/>
              <a:ext cx="375073"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椭圆 14">
              <a:extLst>
                <a:ext uri="{FF2B5EF4-FFF2-40B4-BE49-F238E27FC236}">
                  <a16:creationId xmlns:a16="http://schemas.microsoft.com/office/drawing/2014/main" id="{E4CE259D-7881-4CA9-8940-3A0D98749429}"/>
                </a:ext>
              </a:extLst>
            </p:cNvPr>
            <p:cNvSpPr/>
            <p:nvPr/>
          </p:nvSpPr>
          <p:spPr>
            <a:xfrm>
              <a:off x="5074920" y="4191106"/>
              <a:ext cx="670560"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a:extLst>
                <a:ext uri="{FF2B5EF4-FFF2-40B4-BE49-F238E27FC236}">
                  <a16:creationId xmlns:a16="http://schemas.microsoft.com/office/drawing/2014/main" id="{84537760-5170-45B4-98B3-21D4951D7D36}"/>
                </a:ext>
              </a:extLst>
            </p:cNvPr>
            <p:cNvSpPr/>
            <p:nvPr/>
          </p:nvSpPr>
          <p:spPr>
            <a:xfrm>
              <a:off x="4588095" y="5273040"/>
              <a:ext cx="670560"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a:extLst>
                <a:ext uri="{FF2B5EF4-FFF2-40B4-BE49-F238E27FC236}">
                  <a16:creationId xmlns:a16="http://schemas.microsoft.com/office/drawing/2014/main" id="{5786EB68-67CB-46F6-8397-DF1B8B9E9E0B}"/>
                </a:ext>
              </a:extLst>
            </p:cNvPr>
            <p:cNvSpPr/>
            <p:nvPr/>
          </p:nvSpPr>
          <p:spPr>
            <a:xfrm>
              <a:off x="4634653" y="5938626"/>
              <a:ext cx="670560"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38274469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C8CB19E-0D68-4410-B860-A9527BF63676}"/>
              </a:ext>
            </a:extLst>
          </p:cNvPr>
          <p:cNvSpPr/>
          <p:nvPr/>
        </p:nvSpPr>
        <p:spPr>
          <a:xfrm>
            <a:off x="473091" y="217731"/>
            <a:ext cx="2000869" cy="461665"/>
          </a:xfrm>
          <a:prstGeom prst="rect">
            <a:avLst/>
          </a:prstGeom>
        </p:spPr>
        <p:txBody>
          <a:bodyPr wrap="none">
            <a:spAutoFit/>
          </a:bodyPr>
          <a:lstStyle/>
          <a:p>
            <a:pPr lvl="0" algn="just">
              <a:spcBef>
                <a:spcPts val="1300"/>
              </a:spcBef>
              <a:spcAft>
                <a:spcPts val="1300"/>
              </a:spcAft>
            </a:pPr>
            <a:r>
              <a:rPr lang="en-US" altLang="zh-CN" sz="2400" b="1" kern="100" dirty="0">
                <a:latin typeface="Microsoft YaHei,微软雅黑,Roboto,san"/>
                <a:ea typeface="微软雅黑" panose="020B0503020204020204" pitchFamily="34" charset="-122"/>
                <a:cs typeface="微软雅黑" panose="020B0503020204020204" pitchFamily="34" charset="-122"/>
              </a:rPr>
              <a:t>2.</a:t>
            </a:r>
            <a:r>
              <a:rPr lang="zh-CN" altLang="en-US" sz="2400" b="1" kern="100" dirty="0">
                <a:latin typeface="Microsoft YaHei,微软雅黑,Roboto,san"/>
                <a:ea typeface="微软雅黑" panose="020B0503020204020204" pitchFamily="34" charset="-122"/>
                <a:cs typeface="微软雅黑" panose="020B0503020204020204" pitchFamily="34" charset="-122"/>
              </a:rPr>
              <a:t>开课前准备</a:t>
            </a:r>
            <a:endParaRPr lang="zh-CN" altLang="zh-CN" sz="2400" b="1" kern="100" dirty="0">
              <a:latin typeface="Microsoft YaHei,微软雅黑,Roboto,san"/>
              <a:ea typeface="Microsoft YaHei,微软雅黑,Roboto,san"/>
              <a:cs typeface="Times New Roman" panose="02020603050405020304" pitchFamily="18" charset="0"/>
            </a:endParaRPr>
          </a:p>
        </p:txBody>
      </p:sp>
      <p:sp>
        <p:nvSpPr>
          <p:cNvPr id="10" name="矩形 9">
            <a:extLst>
              <a:ext uri="{FF2B5EF4-FFF2-40B4-BE49-F238E27FC236}">
                <a16:creationId xmlns:a16="http://schemas.microsoft.com/office/drawing/2014/main" id="{555CFAFB-0D2C-4DAB-811B-2B433375642D}"/>
              </a:ext>
            </a:extLst>
          </p:cNvPr>
          <p:cNvSpPr/>
          <p:nvPr/>
        </p:nvSpPr>
        <p:spPr>
          <a:xfrm>
            <a:off x="1490441" y="722356"/>
            <a:ext cx="3809056" cy="369332"/>
          </a:xfrm>
          <a:prstGeom prst="rect">
            <a:avLst/>
          </a:prstGeom>
        </p:spPr>
        <p:txBody>
          <a:bodyPr wrap="none">
            <a:spAutoFit/>
          </a:bodyPr>
          <a:lstStyle/>
          <a:p>
            <a:pPr lvl="0">
              <a:spcBef>
                <a:spcPts val="1300"/>
              </a:spcBef>
              <a:spcAft>
                <a:spcPts val="1300"/>
              </a:spcAft>
              <a:buSzPts val="1400"/>
            </a:pPr>
            <a:r>
              <a:rPr lang="zh-CN" altLang="en-US" b="1" kern="100" dirty="0">
                <a:latin typeface="Microsoft YaHei,微软雅黑,Roboto,san"/>
                <a:ea typeface="微软雅黑" panose="020B0503020204020204" pitchFamily="34" charset="-122"/>
                <a:cs typeface="微软雅黑" panose="020B0503020204020204" pitchFamily="34" charset="-122"/>
              </a:rPr>
              <a:t>（</a:t>
            </a:r>
            <a:r>
              <a:rPr lang="en-US" altLang="zh-CN" b="1" kern="100" dirty="0">
                <a:latin typeface="Microsoft YaHei,微软雅黑,Roboto,san"/>
                <a:ea typeface="微软雅黑" panose="020B0503020204020204" pitchFamily="34" charset="-122"/>
                <a:cs typeface="微软雅黑" panose="020B0503020204020204" pitchFamily="34" charset="-122"/>
              </a:rPr>
              <a:t>1</a:t>
            </a:r>
            <a:r>
              <a:rPr lang="zh-CN" altLang="en-US" b="1" kern="100" dirty="0">
                <a:latin typeface="Microsoft YaHei,微软雅黑,Roboto,san"/>
                <a:ea typeface="微软雅黑" panose="020B0503020204020204" pitchFamily="34" charset="-122"/>
                <a:cs typeface="微软雅黑" panose="020B0503020204020204" pitchFamily="34" charset="-122"/>
              </a:rPr>
              <a:t>）导入学生帐号</a:t>
            </a:r>
            <a:r>
              <a:rPr lang="en-US" altLang="zh-CN" b="1" kern="100" dirty="0">
                <a:latin typeface="Microsoft YaHei,微软雅黑,Roboto,san"/>
                <a:ea typeface="微软雅黑" panose="020B0503020204020204" pitchFamily="34" charset="-122"/>
                <a:cs typeface="微软雅黑" panose="020B0503020204020204" pitchFamily="34" charset="-122"/>
              </a:rPr>
              <a:t>—</a:t>
            </a:r>
            <a:r>
              <a:rPr lang="zh-CN" altLang="en-US" b="1" kern="100" dirty="0">
                <a:latin typeface="Microsoft YaHei,微软雅黑,Roboto,san"/>
                <a:ea typeface="微软雅黑" panose="020B0503020204020204" pitchFamily="34" charset="-122"/>
                <a:cs typeface="微软雅黑" panose="020B0503020204020204" pitchFamily="34" charset="-122"/>
              </a:rPr>
              <a:t>编辑学生信息</a:t>
            </a:r>
            <a:endParaRPr lang="zh-CN" altLang="zh-CN" b="1" kern="100" dirty="0">
              <a:latin typeface="Microsoft YaHei,微软雅黑,Roboto,san"/>
              <a:ea typeface="Microsoft YaHei,微软雅黑,Roboto,san"/>
            </a:endParaRPr>
          </a:p>
        </p:txBody>
      </p:sp>
      <p:pic>
        <p:nvPicPr>
          <p:cNvPr id="18" name="图片 17">
            <a:extLst>
              <a:ext uri="{FF2B5EF4-FFF2-40B4-BE49-F238E27FC236}">
                <a16:creationId xmlns:a16="http://schemas.microsoft.com/office/drawing/2014/main" id="{1054B13D-198F-4517-8208-A7AD80BC9151}"/>
              </a:ext>
            </a:extLst>
          </p:cNvPr>
          <p:cNvPicPr>
            <a:picLocks noChangeAspect="1"/>
          </p:cNvPicPr>
          <p:nvPr/>
        </p:nvPicPr>
        <p:blipFill rotWithShape="1">
          <a:blip r:embed="rId2" cstate="hqprint">
            <a:extLst>
              <a:ext uri="{28A0092B-C50C-407E-A947-70E740481C1C}">
                <a14:useLocalDpi xmlns:a14="http://schemas.microsoft.com/office/drawing/2010/main"/>
              </a:ext>
            </a:extLst>
          </a:blip>
          <a:srcRect/>
          <a:stretch/>
        </p:blipFill>
        <p:spPr>
          <a:xfrm>
            <a:off x="2338728" y="3212430"/>
            <a:ext cx="7159763" cy="3340770"/>
          </a:xfrm>
          <a:prstGeom prst="rect">
            <a:avLst/>
          </a:prstGeom>
        </p:spPr>
      </p:pic>
      <p:sp>
        <p:nvSpPr>
          <p:cNvPr id="19" name="矩形 18">
            <a:extLst>
              <a:ext uri="{FF2B5EF4-FFF2-40B4-BE49-F238E27FC236}">
                <a16:creationId xmlns:a16="http://schemas.microsoft.com/office/drawing/2014/main" id="{7156F7A6-7E11-468C-BC63-D8B1E874DF61}"/>
              </a:ext>
            </a:extLst>
          </p:cNvPr>
          <p:cNvSpPr/>
          <p:nvPr/>
        </p:nvSpPr>
        <p:spPr>
          <a:xfrm>
            <a:off x="1395957" y="987245"/>
            <a:ext cx="9949376" cy="2126159"/>
          </a:xfrm>
          <a:prstGeom prst="rect">
            <a:avLst/>
          </a:prstGeom>
        </p:spPr>
        <p:txBody>
          <a:bodyPr wrap="square">
            <a:spAutoFit/>
          </a:bodyPr>
          <a:lstStyle/>
          <a:p>
            <a:pPr marL="266700" indent="304800">
              <a:lnSpc>
                <a:spcPct val="150000"/>
              </a:lnSpc>
            </a:pP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从观看条件的设置页面中的</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导入白名单</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按钮旁的连接下载白名单模板。</a:t>
            </a:r>
            <a:r>
              <a:rPr lang="zh-CN" altLang="en-US" kern="100" dirty="0">
                <a:latin typeface="等线" panose="02010600030101010101" pitchFamily="2" charset="-122"/>
                <a:ea typeface="微软雅黑" panose="020B0503020204020204" pitchFamily="34" charset="-122"/>
              </a:rPr>
              <a:t>打开并编辑下载的白名单模板，将学生的信息复制粘贴进去保存。</a:t>
            </a:r>
            <a:endParaRPr lang="en-US" altLang="zh-CN" kern="100" dirty="0">
              <a:latin typeface="等线" panose="02010600030101010101" pitchFamily="2" charset="-122"/>
              <a:ea typeface="微软雅黑" panose="020B0503020204020204" pitchFamily="34" charset="-122"/>
            </a:endParaRPr>
          </a:p>
          <a:p>
            <a:pPr marL="266700" indent="304800">
              <a:lnSpc>
                <a:spcPct val="150000"/>
              </a:lnSpc>
            </a:pPr>
            <a:r>
              <a:rPr lang="zh-CN" altLang="en-US" kern="100" dirty="0">
                <a:latin typeface="等线" panose="02010600030101010101" pitchFamily="2" charset="-122"/>
                <a:ea typeface="微软雅黑" panose="020B0503020204020204" pitchFamily="34" charset="-122"/>
              </a:rPr>
              <a:t>模板中，</a:t>
            </a:r>
            <a:r>
              <a:rPr lang="zh-CN" altLang="en-US" b="1" kern="100" dirty="0">
                <a:solidFill>
                  <a:srgbClr val="FF0000"/>
                </a:solidFill>
                <a:latin typeface="等线" panose="02010600030101010101" pitchFamily="2" charset="-122"/>
                <a:ea typeface="微软雅黑" panose="020B0503020204020204" pitchFamily="34" charset="-122"/>
              </a:rPr>
              <a:t>会员码是学生的学号</a:t>
            </a:r>
            <a:r>
              <a:rPr lang="zh-CN" altLang="en-US" kern="100" dirty="0">
                <a:latin typeface="等线" panose="02010600030101010101" pitchFamily="2" charset="-122"/>
                <a:ea typeface="微软雅黑" panose="020B0503020204020204" pitchFamily="34" charset="-122"/>
              </a:rPr>
              <a:t>，供学生在观看地址中登录使用；</a:t>
            </a:r>
            <a:r>
              <a:rPr lang="zh-CN" altLang="en-US" b="1" kern="100" dirty="0">
                <a:solidFill>
                  <a:srgbClr val="FF0000"/>
                </a:solidFill>
                <a:latin typeface="等线" panose="02010600030101010101" pitchFamily="2" charset="-122"/>
                <a:ea typeface="微软雅黑" panose="020B0503020204020204" pitchFamily="34" charset="-122"/>
              </a:rPr>
              <a:t>昵称为互动活动中学生发言和互动应用签到所显示的名称</a:t>
            </a:r>
            <a:r>
              <a:rPr lang="zh-CN" altLang="en-US" kern="100" dirty="0">
                <a:latin typeface="等线" panose="02010600030101010101" pitchFamily="2" charset="-122"/>
                <a:ea typeface="微软雅黑" panose="020B0503020204020204" pitchFamily="34" charset="-122"/>
              </a:rPr>
              <a:t>，建议用</a:t>
            </a:r>
            <a:r>
              <a:rPr lang="zh-CN" altLang="en-US" b="1" kern="100" dirty="0">
                <a:solidFill>
                  <a:srgbClr val="FF0000"/>
                </a:solidFill>
                <a:latin typeface="等线" panose="02010600030101010101" pitchFamily="2" charset="-122"/>
                <a:ea typeface="微软雅黑" panose="020B0503020204020204" pitchFamily="34" charset="-122"/>
              </a:rPr>
              <a:t>学院简称</a:t>
            </a:r>
            <a:r>
              <a:rPr lang="en-US" altLang="zh-CN" b="1" kern="100" dirty="0">
                <a:solidFill>
                  <a:srgbClr val="FF0000"/>
                </a:solidFill>
                <a:latin typeface="等线" panose="02010600030101010101" pitchFamily="2" charset="-122"/>
                <a:ea typeface="微软雅黑" panose="020B0503020204020204" pitchFamily="34" charset="-122"/>
              </a:rPr>
              <a:t>+</a:t>
            </a:r>
            <a:r>
              <a:rPr lang="zh-CN" altLang="en-US" b="1" kern="100" dirty="0">
                <a:solidFill>
                  <a:srgbClr val="FF0000"/>
                </a:solidFill>
                <a:latin typeface="等线" panose="02010600030101010101" pitchFamily="2" charset="-122"/>
                <a:ea typeface="微软雅黑" panose="020B0503020204020204" pitchFamily="34" charset="-122"/>
              </a:rPr>
              <a:t>班级简称</a:t>
            </a:r>
            <a:r>
              <a:rPr lang="en-US" altLang="zh-CN" b="1" kern="100" dirty="0">
                <a:solidFill>
                  <a:srgbClr val="FF0000"/>
                </a:solidFill>
                <a:latin typeface="等线" panose="02010600030101010101" pitchFamily="2" charset="-122"/>
                <a:ea typeface="微软雅黑" panose="020B0503020204020204" pitchFamily="34" charset="-122"/>
              </a:rPr>
              <a:t>+</a:t>
            </a:r>
            <a:r>
              <a:rPr lang="zh-CN" altLang="en-US" b="1" kern="100" dirty="0">
                <a:solidFill>
                  <a:srgbClr val="FF0000"/>
                </a:solidFill>
                <a:latin typeface="等线" panose="02010600030101010101" pitchFamily="2" charset="-122"/>
                <a:ea typeface="微软雅黑" panose="020B0503020204020204" pitchFamily="34" charset="-122"/>
              </a:rPr>
              <a:t>姓名</a:t>
            </a:r>
            <a:r>
              <a:rPr lang="zh-CN" altLang="en-US" kern="100" dirty="0">
                <a:latin typeface="等线" panose="02010600030101010101" pitchFamily="2" charset="-122"/>
                <a:ea typeface="微软雅黑" panose="020B0503020204020204" pitchFamily="34" charset="-122"/>
              </a:rPr>
              <a:t>的格式进行规范及实名登记，如 </a:t>
            </a:r>
            <a:r>
              <a:rPr lang="zh-CN" altLang="en-US" b="1" kern="100" dirty="0">
                <a:latin typeface="等线" panose="02010600030101010101" pitchFamily="2" charset="-122"/>
                <a:ea typeface="微软雅黑" panose="020B0503020204020204" pitchFamily="34" charset="-122"/>
              </a:rPr>
              <a:t>信工网络</a:t>
            </a:r>
            <a:r>
              <a:rPr lang="en-US" altLang="zh-CN" b="1" kern="100" dirty="0">
                <a:latin typeface="等线" panose="02010600030101010101" pitchFamily="2" charset="-122"/>
                <a:ea typeface="微软雅黑" panose="020B0503020204020204" pitchFamily="34" charset="-122"/>
              </a:rPr>
              <a:t>1</a:t>
            </a:r>
            <a:r>
              <a:rPr lang="zh-CN" altLang="en-US" b="1" kern="100" dirty="0">
                <a:latin typeface="等线" panose="02010600030101010101" pitchFamily="2" charset="-122"/>
                <a:ea typeface="微软雅黑" panose="020B0503020204020204" pitchFamily="34" charset="-122"/>
              </a:rPr>
              <a:t>班张三  </a:t>
            </a:r>
            <a:r>
              <a:rPr lang="zh-CN" altLang="en-US" kern="100" dirty="0">
                <a:latin typeface="等线" panose="02010600030101010101" pitchFamily="2" charset="-122"/>
                <a:ea typeface="微软雅黑" panose="020B0503020204020204" pitchFamily="34" charset="-122"/>
              </a:rPr>
              <a:t>。</a:t>
            </a:r>
            <a:endParaRPr lang="zh-CN" altLang="zh-CN" kern="100" dirty="0">
              <a:latin typeface="等线" panose="02010600030101010101" pitchFamily="2" charset="-122"/>
              <a:ea typeface="微软雅黑" panose="020B0503020204020204" pitchFamily="34" charset="-122"/>
            </a:endParaRPr>
          </a:p>
        </p:txBody>
      </p:sp>
    </p:spTree>
    <p:extLst>
      <p:ext uri="{BB962C8B-B14F-4D97-AF65-F5344CB8AC3E}">
        <p14:creationId xmlns:p14="http://schemas.microsoft.com/office/powerpoint/2010/main" val="26225510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C8CB19E-0D68-4410-B860-A9527BF63676}"/>
              </a:ext>
            </a:extLst>
          </p:cNvPr>
          <p:cNvSpPr/>
          <p:nvPr/>
        </p:nvSpPr>
        <p:spPr>
          <a:xfrm>
            <a:off x="473091" y="217731"/>
            <a:ext cx="2000869" cy="461665"/>
          </a:xfrm>
          <a:prstGeom prst="rect">
            <a:avLst/>
          </a:prstGeom>
        </p:spPr>
        <p:txBody>
          <a:bodyPr wrap="none">
            <a:spAutoFit/>
          </a:bodyPr>
          <a:lstStyle/>
          <a:p>
            <a:pPr lvl="0" algn="just">
              <a:spcBef>
                <a:spcPts val="1300"/>
              </a:spcBef>
              <a:spcAft>
                <a:spcPts val="1300"/>
              </a:spcAft>
            </a:pPr>
            <a:r>
              <a:rPr lang="en-US" altLang="zh-CN" sz="2400" b="1" kern="100" dirty="0">
                <a:latin typeface="Microsoft YaHei,微软雅黑,Roboto,san"/>
                <a:ea typeface="微软雅黑" panose="020B0503020204020204" pitchFamily="34" charset="-122"/>
                <a:cs typeface="微软雅黑" panose="020B0503020204020204" pitchFamily="34" charset="-122"/>
              </a:rPr>
              <a:t>2.</a:t>
            </a:r>
            <a:r>
              <a:rPr lang="zh-CN" altLang="en-US" sz="2400" b="1" kern="100" dirty="0">
                <a:latin typeface="Microsoft YaHei,微软雅黑,Roboto,san"/>
                <a:ea typeface="微软雅黑" panose="020B0503020204020204" pitchFamily="34" charset="-122"/>
                <a:cs typeface="微软雅黑" panose="020B0503020204020204" pitchFamily="34" charset="-122"/>
              </a:rPr>
              <a:t>开课前准备</a:t>
            </a:r>
            <a:endParaRPr lang="zh-CN" altLang="zh-CN" sz="2400" b="1" kern="100" dirty="0">
              <a:latin typeface="Microsoft YaHei,微软雅黑,Roboto,san"/>
              <a:ea typeface="Microsoft YaHei,微软雅黑,Roboto,san"/>
              <a:cs typeface="Times New Roman" panose="02020603050405020304" pitchFamily="18" charset="0"/>
            </a:endParaRPr>
          </a:p>
        </p:txBody>
      </p:sp>
      <p:sp>
        <p:nvSpPr>
          <p:cNvPr id="10" name="矩形 9">
            <a:extLst>
              <a:ext uri="{FF2B5EF4-FFF2-40B4-BE49-F238E27FC236}">
                <a16:creationId xmlns:a16="http://schemas.microsoft.com/office/drawing/2014/main" id="{555CFAFB-0D2C-4DAB-811B-2B433375642D}"/>
              </a:ext>
            </a:extLst>
          </p:cNvPr>
          <p:cNvSpPr/>
          <p:nvPr/>
        </p:nvSpPr>
        <p:spPr>
          <a:xfrm>
            <a:off x="1490441" y="722356"/>
            <a:ext cx="1712328" cy="369332"/>
          </a:xfrm>
          <a:prstGeom prst="rect">
            <a:avLst/>
          </a:prstGeom>
        </p:spPr>
        <p:txBody>
          <a:bodyPr wrap="none">
            <a:spAutoFit/>
          </a:bodyPr>
          <a:lstStyle/>
          <a:p>
            <a:pPr lvl="0">
              <a:spcBef>
                <a:spcPts val="1300"/>
              </a:spcBef>
              <a:spcAft>
                <a:spcPts val="1300"/>
              </a:spcAft>
              <a:buSzPts val="1400"/>
            </a:pPr>
            <a:r>
              <a:rPr lang="zh-CN" altLang="en-US" b="1" kern="100" dirty="0">
                <a:latin typeface="Microsoft YaHei,微软雅黑,Roboto,san"/>
                <a:ea typeface="微软雅黑" panose="020B0503020204020204" pitchFamily="34" charset="-122"/>
                <a:cs typeface="微软雅黑" panose="020B0503020204020204" pitchFamily="34" charset="-122"/>
              </a:rPr>
              <a:t>（</a:t>
            </a:r>
            <a:r>
              <a:rPr lang="en-US" altLang="zh-CN" b="1" kern="100" dirty="0">
                <a:latin typeface="Microsoft YaHei,微软雅黑,Roboto,san"/>
                <a:ea typeface="微软雅黑" panose="020B0503020204020204" pitchFamily="34" charset="-122"/>
                <a:cs typeface="微软雅黑" panose="020B0503020204020204" pitchFamily="34" charset="-122"/>
              </a:rPr>
              <a:t>2</a:t>
            </a:r>
            <a:r>
              <a:rPr lang="zh-CN" altLang="en-US" b="1" kern="100" dirty="0">
                <a:latin typeface="Microsoft YaHei,微软雅黑,Roboto,san"/>
                <a:ea typeface="微软雅黑" panose="020B0503020204020204" pitchFamily="34" charset="-122"/>
                <a:cs typeface="微软雅黑" panose="020B0503020204020204" pitchFamily="34" charset="-122"/>
              </a:rPr>
              <a:t>）上传文档</a:t>
            </a:r>
            <a:endParaRPr lang="zh-CN" altLang="zh-CN" b="1" kern="100" dirty="0">
              <a:latin typeface="Microsoft YaHei,微软雅黑,Roboto,san"/>
              <a:ea typeface="Microsoft YaHei,微软雅黑,Roboto,san"/>
            </a:endParaRPr>
          </a:p>
        </p:txBody>
      </p:sp>
      <p:sp>
        <p:nvSpPr>
          <p:cNvPr id="19" name="矩形 18">
            <a:extLst>
              <a:ext uri="{FF2B5EF4-FFF2-40B4-BE49-F238E27FC236}">
                <a16:creationId xmlns:a16="http://schemas.microsoft.com/office/drawing/2014/main" id="{7156F7A6-7E11-468C-BC63-D8B1E874DF61}"/>
              </a:ext>
            </a:extLst>
          </p:cNvPr>
          <p:cNvSpPr/>
          <p:nvPr/>
        </p:nvSpPr>
        <p:spPr>
          <a:xfrm>
            <a:off x="1395957" y="987245"/>
            <a:ext cx="9949376" cy="879664"/>
          </a:xfrm>
          <a:prstGeom prst="rect">
            <a:avLst/>
          </a:prstGeom>
        </p:spPr>
        <p:txBody>
          <a:bodyPr wrap="square">
            <a:spAutoFit/>
          </a:bodyPr>
          <a:lstStyle/>
          <a:p>
            <a:pPr marL="266700" indent="304800">
              <a:lnSpc>
                <a:spcPct val="150000"/>
              </a:lnSpc>
            </a:pPr>
            <a:r>
              <a:rPr lang="zh-CN" altLang="en-US" kern="100" dirty="0">
                <a:latin typeface="等线" panose="02010600030101010101" pitchFamily="2" charset="-122"/>
                <a:ea typeface="微软雅黑" panose="020B0503020204020204" pitchFamily="34" charset="-122"/>
              </a:rPr>
              <a:t>在上方的</a:t>
            </a:r>
            <a:r>
              <a:rPr lang="en-US" altLang="zh-CN" kern="100" dirty="0">
                <a:latin typeface="等线" panose="02010600030101010101" pitchFamily="2" charset="-122"/>
                <a:ea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rPr>
              <a:t>文档管理</a:t>
            </a:r>
            <a:r>
              <a:rPr lang="en-US" altLang="zh-CN" kern="100" dirty="0">
                <a:latin typeface="等线" panose="02010600030101010101" pitchFamily="2" charset="-122"/>
                <a:ea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rPr>
              <a:t>菜单中，点击</a:t>
            </a:r>
            <a:r>
              <a:rPr lang="en-US" altLang="zh-CN" kern="100" dirty="0">
                <a:latin typeface="等线" panose="02010600030101010101" pitchFamily="2" charset="-122"/>
                <a:ea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rPr>
              <a:t>本地上传</a:t>
            </a:r>
            <a:r>
              <a:rPr lang="en-US" altLang="zh-CN" kern="100" dirty="0">
                <a:latin typeface="等线" panose="02010600030101010101" pitchFamily="2" charset="-122"/>
                <a:ea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rPr>
              <a:t>将教学需要使用的文档上传到云课堂服务器。待文档状态显示上传成功即完成上传。</a:t>
            </a:r>
            <a:endParaRPr lang="en-US" altLang="zh-CN" kern="100" dirty="0">
              <a:latin typeface="等线" panose="02010600030101010101" pitchFamily="2" charset="-122"/>
              <a:ea typeface="微软雅黑" panose="020B0503020204020204" pitchFamily="34" charset="-122"/>
            </a:endParaRPr>
          </a:p>
        </p:txBody>
      </p:sp>
      <p:grpSp>
        <p:nvGrpSpPr>
          <p:cNvPr id="26" name="组合 25">
            <a:extLst>
              <a:ext uri="{FF2B5EF4-FFF2-40B4-BE49-F238E27FC236}">
                <a16:creationId xmlns:a16="http://schemas.microsoft.com/office/drawing/2014/main" id="{D26B479C-F738-43EE-8496-24733DB5E720}"/>
              </a:ext>
            </a:extLst>
          </p:cNvPr>
          <p:cNvGrpSpPr/>
          <p:nvPr/>
        </p:nvGrpSpPr>
        <p:grpSpPr>
          <a:xfrm>
            <a:off x="2003805" y="1803324"/>
            <a:ext cx="8733679" cy="4224939"/>
            <a:chOff x="1883521" y="2415330"/>
            <a:chExt cx="8733679" cy="4224939"/>
          </a:xfrm>
        </p:grpSpPr>
        <p:pic>
          <p:nvPicPr>
            <p:cNvPr id="16" name="图片 15">
              <a:extLst>
                <a:ext uri="{FF2B5EF4-FFF2-40B4-BE49-F238E27FC236}">
                  <a16:creationId xmlns:a16="http://schemas.microsoft.com/office/drawing/2014/main" id="{D54F791C-2075-42CA-85FF-5E24A2933DC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883521" y="2415330"/>
              <a:ext cx="8733679" cy="4224939"/>
            </a:xfrm>
            <a:prstGeom prst="rect">
              <a:avLst/>
            </a:prstGeom>
          </p:spPr>
        </p:pic>
        <p:sp>
          <p:nvSpPr>
            <p:cNvPr id="20" name="椭圆 19">
              <a:extLst>
                <a:ext uri="{FF2B5EF4-FFF2-40B4-BE49-F238E27FC236}">
                  <a16:creationId xmlns:a16="http://schemas.microsoft.com/office/drawing/2014/main" id="{621E1872-E0B0-4403-82AC-4694B17CC74B}"/>
                </a:ext>
              </a:extLst>
            </p:cNvPr>
            <p:cNvSpPr/>
            <p:nvPr/>
          </p:nvSpPr>
          <p:spPr>
            <a:xfrm>
              <a:off x="4456853" y="2497773"/>
              <a:ext cx="670560"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椭圆 20">
              <a:extLst>
                <a:ext uri="{FF2B5EF4-FFF2-40B4-BE49-F238E27FC236}">
                  <a16:creationId xmlns:a16="http://schemas.microsoft.com/office/drawing/2014/main" id="{6EB636EF-A535-42AB-B13E-A9685F3DB8B5}"/>
                </a:ext>
              </a:extLst>
            </p:cNvPr>
            <p:cNvSpPr/>
            <p:nvPr/>
          </p:nvSpPr>
          <p:spPr>
            <a:xfrm>
              <a:off x="9452187" y="3115839"/>
              <a:ext cx="670560"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2" name="椭圆 21">
              <a:extLst>
                <a:ext uri="{FF2B5EF4-FFF2-40B4-BE49-F238E27FC236}">
                  <a16:creationId xmlns:a16="http://schemas.microsoft.com/office/drawing/2014/main" id="{44A296FA-5C62-4EDE-8586-4D089ABAD2E3}"/>
                </a:ext>
              </a:extLst>
            </p:cNvPr>
            <p:cNvSpPr/>
            <p:nvPr/>
          </p:nvSpPr>
          <p:spPr>
            <a:xfrm>
              <a:off x="2346605" y="4589040"/>
              <a:ext cx="670560"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3" name="椭圆 22">
              <a:extLst>
                <a:ext uri="{FF2B5EF4-FFF2-40B4-BE49-F238E27FC236}">
                  <a16:creationId xmlns:a16="http://schemas.microsoft.com/office/drawing/2014/main" id="{67299634-D9B3-4EC0-B97B-54E5237986E0}"/>
                </a:ext>
              </a:extLst>
            </p:cNvPr>
            <p:cNvSpPr/>
            <p:nvPr/>
          </p:nvSpPr>
          <p:spPr>
            <a:xfrm>
              <a:off x="4888653" y="6324706"/>
              <a:ext cx="670560"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4" name="椭圆 23">
              <a:extLst>
                <a:ext uri="{FF2B5EF4-FFF2-40B4-BE49-F238E27FC236}">
                  <a16:creationId xmlns:a16="http://schemas.microsoft.com/office/drawing/2014/main" id="{7178B873-1866-4641-B2BA-88353A1736A8}"/>
                </a:ext>
              </a:extLst>
            </p:cNvPr>
            <p:cNvSpPr/>
            <p:nvPr/>
          </p:nvSpPr>
          <p:spPr>
            <a:xfrm>
              <a:off x="6979920" y="3996373"/>
              <a:ext cx="670560"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
        <p:nvSpPr>
          <p:cNvPr id="17" name="矩形 16">
            <a:extLst>
              <a:ext uri="{FF2B5EF4-FFF2-40B4-BE49-F238E27FC236}">
                <a16:creationId xmlns:a16="http://schemas.microsoft.com/office/drawing/2014/main" id="{786311BF-28F4-497F-9FB4-DBFEF9E377D3}"/>
              </a:ext>
            </a:extLst>
          </p:cNvPr>
          <p:cNvSpPr/>
          <p:nvPr/>
        </p:nvSpPr>
        <p:spPr>
          <a:xfrm>
            <a:off x="278357" y="5944468"/>
            <a:ext cx="11473375" cy="879664"/>
          </a:xfrm>
          <a:prstGeom prst="rect">
            <a:avLst/>
          </a:prstGeom>
        </p:spPr>
        <p:txBody>
          <a:bodyPr wrap="square">
            <a:spAutoFit/>
          </a:bodyPr>
          <a:lstStyle/>
          <a:p>
            <a:pPr marL="266700" indent="304800">
              <a:lnSpc>
                <a:spcPct val="150000"/>
              </a:lnSpc>
            </a:pPr>
            <a:r>
              <a:rPr lang="zh-CN" altLang="en-US" b="1" kern="100" dirty="0">
                <a:solidFill>
                  <a:srgbClr val="FF0000"/>
                </a:solidFill>
                <a:latin typeface="等线" panose="02010600030101010101" pitchFamily="2" charset="-122"/>
                <a:ea typeface="微软雅黑" panose="020B0503020204020204" pitchFamily="34" charset="-122"/>
              </a:rPr>
              <a:t>上传的文档仅支持未加密文档，文档不得大于</a:t>
            </a:r>
            <a:r>
              <a:rPr lang="en-US" altLang="zh-CN" b="1" kern="100" dirty="0">
                <a:solidFill>
                  <a:srgbClr val="FF0000"/>
                </a:solidFill>
                <a:latin typeface="等线" panose="02010600030101010101" pitchFamily="2" charset="-122"/>
                <a:ea typeface="微软雅黑" panose="020B0503020204020204" pitchFamily="34" charset="-122"/>
              </a:rPr>
              <a:t>200M</a:t>
            </a:r>
            <a:r>
              <a:rPr lang="zh-CN" altLang="en-US" b="1" kern="100" dirty="0">
                <a:solidFill>
                  <a:srgbClr val="FF0000"/>
                </a:solidFill>
                <a:latin typeface="等线" panose="02010600030101010101" pitchFamily="2" charset="-122"/>
                <a:ea typeface="微软雅黑" panose="020B0503020204020204" pitchFamily="34" charset="-122"/>
              </a:rPr>
              <a:t>，页数不得大于</a:t>
            </a:r>
            <a:r>
              <a:rPr lang="en-US" altLang="zh-CN" b="1" kern="100" dirty="0">
                <a:solidFill>
                  <a:srgbClr val="FF0000"/>
                </a:solidFill>
                <a:latin typeface="等线" panose="02010600030101010101" pitchFamily="2" charset="-122"/>
                <a:ea typeface="微软雅黑" panose="020B0503020204020204" pitchFamily="34" charset="-122"/>
              </a:rPr>
              <a:t>1000</a:t>
            </a:r>
            <a:r>
              <a:rPr lang="zh-CN" altLang="en-US" b="1" kern="100" dirty="0">
                <a:solidFill>
                  <a:srgbClr val="FF0000"/>
                </a:solidFill>
                <a:latin typeface="等线" panose="02010600030101010101" pitchFamily="2" charset="-122"/>
                <a:ea typeface="微软雅黑" panose="020B0503020204020204" pitchFamily="34" charset="-122"/>
              </a:rPr>
              <a:t>页，支持 </a:t>
            </a:r>
            <a:r>
              <a:rPr lang="en-US" altLang="zh-CN" b="1" kern="100" dirty="0">
                <a:solidFill>
                  <a:srgbClr val="FF0000"/>
                </a:solidFill>
                <a:latin typeface="等线" panose="02010600030101010101" pitchFamily="2" charset="-122"/>
                <a:ea typeface="微软雅黑" panose="020B0503020204020204" pitchFamily="34" charset="-122"/>
              </a:rPr>
              <a:t>ppt</a:t>
            </a:r>
            <a:r>
              <a:rPr lang="zh-CN" altLang="en-US" b="1" kern="100" dirty="0">
                <a:solidFill>
                  <a:srgbClr val="FF0000"/>
                </a:solidFill>
                <a:latin typeface="等线" panose="02010600030101010101" pitchFamily="2" charset="-122"/>
                <a:ea typeface="微软雅黑" panose="020B0503020204020204" pitchFamily="34" charset="-122"/>
              </a:rPr>
              <a:t>、</a:t>
            </a:r>
            <a:r>
              <a:rPr lang="en-US" altLang="zh-CN" b="1" kern="100" dirty="0">
                <a:solidFill>
                  <a:srgbClr val="FF0000"/>
                </a:solidFill>
                <a:latin typeface="等线" panose="02010600030101010101" pitchFamily="2" charset="-122"/>
                <a:ea typeface="微软雅黑" panose="020B0503020204020204" pitchFamily="34" charset="-122"/>
              </a:rPr>
              <a:t>pptx</a:t>
            </a:r>
            <a:r>
              <a:rPr lang="zh-CN" altLang="en-US" b="1" kern="100" dirty="0">
                <a:solidFill>
                  <a:srgbClr val="FF0000"/>
                </a:solidFill>
                <a:latin typeface="等线" panose="02010600030101010101" pitchFamily="2" charset="-122"/>
                <a:ea typeface="微软雅黑" panose="020B0503020204020204" pitchFamily="34" charset="-122"/>
              </a:rPr>
              <a:t>、</a:t>
            </a:r>
            <a:r>
              <a:rPr lang="en-US" altLang="zh-CN" b="1" kern="100" dirty="0">
                <a:solidFill>
                  <a:srgbClr val="FF0000"/>
                </a:solidFill>
                <a:latin typeface="等线" panose="02010600030101010101" pitchFamily="2" charset="-122"/>
                <a:ea typeface="微软雅黑" panose="020B0503020204020204" pitchFamily="34" charset="-122"/>
              </a:rPr>
              <a:t>pdf</a:t>
            </a:r>
            <a:r>
              <a:rPr lang="zh-CN" altLang="en-US" b="1" kern="100" dirty="0">
                <a:solidFill>
                  <a:srgbClr val="FF0000"/>
                </a:solidFill>
                <a:latin typeface="等线" panose="02010600030101010101" pitchFamily="2" charset="-122"/>
                <a:ea typeface="微软雅黑" panose="020B0503020204020204" pitchFamily="34" charset="-122"/>
              </a:rPr>
              <a:t>、</a:t>
            </a:r>
            <a:r>
              <a:rPr lang="en-US" altLang="zh-CN" b="1" kern="100" dirty="0">
                <a:solidFill>
                  <a:srgbClr val="FF0000"/>
                </a:solidFill>
                <a:latin typeface="等线" panose="02010600030101010101" pitchFamily="2" charset="-122"/>
                <a:ea typeface="微软雅黑" panose="020B0503020204020204" pitchFamily="34" charset="-122"/>
              </a:rPr>
              <a:t>doc</a:t>
            </a:r>
            <a:r>
              <a:rPr lang="zh-CN" altLang="en-US" b="1" kern="100" dirty="0">
                <a:solidFill>
                  <a:srgbClr val="FF0000"/>
                </a:solidFill>
                <a:latin typeface="等线" panose="02010600030101010101" pitchFamily="2" charset="-122"/>
                <a:ea typeface="微软雅黑" panose="020B0503020204020204" pitchFamily="34" charset="-122"/>
              </a:rPr>
              <a:t>、</a:t>
            </a:r>
            <a:r>
              <a:rPr lang="en-US" altLang="zh-CN" b="1" kern="100" dirty="0">
                <a:solidFill>
                  <a:srgbClr val="FF0000"/>
                </a:solidFill>
                <a:latin typeface="等线" panose="02010600030101010101" pitchFamily="2" charset="-122"/>
                <a:ea typeface="微软雅黑" panose="020B0503020204020204" pitchFamily="34" charset="-122"/>
              </a:rPr>
              <a:t>docx</a:t>
            </a:r>
            <a:r>
              <a:rPr lang="zh-CN" altLang="en-US" b="1" kern="100" dirty="0">
                <a:solidFill>
                  <a:srgbClr val="FF0000"/>
                </a:solidFill>
                <a:latin typeface="等线" panose="02010600030101010101" pitchFamily="2" charset="-122"/>
                <a:ea typeface="微软雅黑" panose="020B0503020204020204" pitchFamily="34" charset="-122"/>
              </a:rPr>
              <a:t>格式。仅</a:t>
            </a:r>
            <a:r>
              <a:rPr lang="en-US" altLang="zh-CN" b="1" kern="100" dirty="0">
                <a:solidFill>
                  <a:srgbClr val="FF0000"/>
                </a:solidFill>
                <a:latin typeface="等线" panose="02010600030101010101" pitchFamily="2" charset="-122"/>
                <a:ea typeface="微软雅黑" panose="020B0503020204020204" pitchFamily="34" charset="-122"/>
              </a:rPr>
              <a:t>ppt</a:t>
            </a:r>
            <a:r>
              <a:rPr lang="zh-CN" altLang="en-US" b="1" kern="100" dirty="0">
                <a:solidFill>
                  <a:srgbClr val="FF0000"/>
                </a:solidFill>
                <a:latin typeface="等线" panose="02010600030101010101" pitchFamily="2" charset="-122"/>
                <a:ea typeface="微软雅黑" panose="020B0503020204020204" pitchFamily="34" charset="-122"/>
              </a:rPr>
              <a:t>、</a:t>
            </a:r>
            <a:r>
              <a:rPr lang="en-US" altLang="zh-CN" b="1" kern="100" dirty="0">
                <a:solidFill>
                  <a:srgbClr val="FF0000"/>
                </a:solidFill>
                <a:latin typeface="等线" panose="02010600030101010101" pitchFamily="2" charset="-122"/>
                <a:ea typeface="微软雅黑" panose="020B0503020204020204" pitchFamily="34" charset="-122"/>
              </a:rPr>
              <a:t>pptx</a:t>
            </a:r>
            <a:r>
              <a:rPr lang="zh-CN" altLang="en-US" b="1" kern="100" dirty="0">
                <a:solidFill>
                  <a:srgbClr val="FF0000"/>
                </a:solidFill>
                <a:latin typeface="等线" panose="02010600030101010101" pitchFamily="2" charset="-122"/>
                <a:ea typeface="微软雅黑" panose="020B0503020204020204" pitchFamily="34" charset="-122"/>
              </a:rPr>
              <a:t>格式的文档支持动画转换。</a:t>
            </a:r>
            <a:endParaRPr lang="zh-CN" altLang="zh-CN" b="1" kern="100" dirty="0">
              <a:solidFill>
                <a:srgbClr val="FF0000"/>
              </a:solidFill>
              <a:latin typeface="等线" panose="02010600030101010101" pitchFamily="2" charset="-122"/>
              <a:ea typeface="微软雅黑" panose="020B0503020204020204" pitchFamily="34" charset="-122"/>
            </a:endParaRPr>
          </a:p>
        </p:txBody>
      </p:sp>
    </p:spTree>
    <p:extLst>
      <p:ext uri="{BB962C8B-B14F-4D97-AF65-F5344CB8AC3E}">
        <p14:creationId xmlns:p14="http://schemas.microsoft.com/office/powerpoint/2010/main" val="2819883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C8CB19E-0D68-4410-B860-A9527BF63676}"/>
              </a:ext>
            </a:extLst>
          </p:cNvPr>
          <p:cNvSpPr/>
          <p:nvPr/>
        </p:nvSpPr>
        <p:spPr>
          <a:xfrm>
            <a:off x="473091" y="217731"/>
            <a:ext cx="2000869" cy="461665"/>
          </a:xfrm>
          <a:prstGeom prst="rect">
            <a:avLst/>
          </a:prstGeom>
        </p:spPr>
        <p:txBody>
          <a:bodyPr wrap="none">
            <a:spAutoFit/>
          </a:bodyPr>
          <a:lstStyle/>
          <a:p>
            <a:pPr lvl="0" algn="just">
              <a:spcBef>
                <a:spcPts val="1300"/>
              </a:spcBef>
              <a:spcAft>
                <a:spcPts val="1300"/>
              </a:spcAft>
            </a:pPr>
            <a:r>
              <a:rPr lang="en-US" altLang="zh-CN" sz="2400" b="1" kern="100" dirty="0">
                <a:latin typeface="Microsoft YaHei,微软雅黑,Roboto,san"/>
                <a:ea typeface="微软雅黑" panose="020B0503020204020204" pitchFamily="34" charset="-122"/>
                <a:cs typeface="微软雅黑" panose="020B0503020204020204" pitchFamily="34" charset="-122"/>
              </a:rPr>
              <a:t>2.</a:t>
            </a:r>
            <a:r>
              <a:rPr lang="zh-CN" altLang="en-US" sz="2400" b="1" kern="100" dirty="0">
                <a:latin typeface="Microsoft YaHei,微软雅黑,Roboto,san"/>
                <a:ea typeface="微软雅黑" panose="020B0503020204020204" pitchFamily="34" charset="-122"/>
                <a:cs typeface="微软雅黑" panose="020B0503020204020204" pitchFamily="34" charset="-122"/>
              </a:rPr>
              <a:t>开课前准备</a:t>
            </a:r>
            <a:endParaRPr lang="zh-CN" altLang="zh-CN" sz="2400" b="1" kern="100" dirty="0">
              <a:latin typeface="Microsoft YaHei,微软雅黑,Roboto,san"/>
              <a:ea typeface="Microsoft YaHei,微软雅黑,Roboto,san"/>
              <a:cs typeface="Times New Roman" panose="02020603050405020304" pitchFamily="18" charset="0"/>
            </a:endParaRPr>
          </a:p>
        </p:txBody>
      </p:sp>
      <p:sp>
        <p:nvSpPr>
          <p:cNvPr id="10" name="矩形 9">
            <a:extLst>
              <a:ext uri="{FF2B5EF4-FFF2-40B4-BE49-F238E27FC236}">
                <a16:creationId xmlns:a16="http://schemas.microsoft.com/office/drawing/2014/main" id="{555CFAFB-0D2C-4DAB-811B-2B433375642D}"/>
              </a:ext>
            </a:extLst>
          </p:cNvPr>
          <p:cNvSpPr/>
          <p:nvPr/>
        </p:nvSpPr>
        <p:spPr>
          <a:xfrm>
            <a:off x="1490441" y="722356"/>
            <a:ext cx="1943161" cy="369332"/>
          </a:xfrm>
          <a:prstGeom prst="rect">
            <a:avLst/>
          </a:prstGeom>
        </p:spPr>
        <p:txBody>
          <a:bodyPr wrap="none">
            <a:spAutoFit/>
          </a:bodyPr>
          <a:lstStyle/>
          <a:p>
            <a:pPr lvl="0">
              <a:spcBef>
                <a:spcPts val="1300"/>
              </a:spcBef>
              <a:spcAft>
                <a:spcPts val="1300"/>
              </a:spcAft>
              <a:buSzPts val="1400"/>
            </a:pPr>
            <a:r>
              <a:rPr lang="zh-CN" altLang="en-US" b="1" kern="100" dirty="0">
                <a:latin typeface="Microsoft YaHei,微软雅黑,Roboto,san"/>
                <a:ea typeface="微软雅黑" panose="020B0503020204020204" pitchFamily="34" charset="-122"/>
                <a:cs typeface="微软雅黑" panose="020B0503020204020204" pitchFamily="34" charset="-122"/>
              </a:rPr>
              <a:t>（</a:t>
            </a:r>
            <a:r>
              <a:rPr lang="en-US" altLang="zh-CN" b="1" kern="100" dirty="0">
                <a:latin typeface="Microsoft YaHei,微软雅黑,Roboto,san"/>
                <a:ea typeface="微软雅黑" panose="020B0503020204020204" pitchFamily="34" charset="-122"/>
                <a:cs typeface="微软雅黑" panose="020B0503020204020204" pitchFamily="34" charset="-122"/>
              </a:rPr>
              <a:t>3</a:t>
            </a:r>
            <a:r>
              <a:rPr lang="zh-CN" altLang="en-US" b="1" kern="100" dirty="0">
                <a:latin typeface="Microsoft YaHei,微软雅黑,Roboto,san"/>
                <a:ea typeface="微软雅黑" panose="020B0503020204020204" pitchFamily="34" charset="-122"/>
                <a:cs typeface="微软雅黑" panose="020B0503020204020204" pitchFamily="34" charset="-122"/>
              </a:rPr>
              <a:t>）云课堂发布</a:t>
            </a:r>
            <a:endParaRPr lang="zh-CN" altLang="zh-CN" b="1" kern="100" dirty="0">
              <a:latin typeface="Microsoft YaHei,微软雅黑,Roboto,san"/>
              <a:ea typeface="Microsoft YaHei,微软雅黑,Roboto,san"/>
            </a:endParaRPr>
          </a:p>
        </p:txBody>
      </p:sp>
      <p:sp>
        <p:nvSpPr>
          <p:cNvPr id="19" name="矩形 18">
            <a:extLst>
              <a:ext uri="{FF2B5EF4-FFF2-40B4-BE49-F238E27FC236}">
                <a16:creationId xmlns:a16="http://schemas.microsoft.com/office/drawing/2014/main" id="{7156F7A6-7E11-468C-BC63-D8B1E874DF61}"/>
              </a:ext>
            </a:extLst>
          </p:cNvPr>
          <p:cNvSpPr/>
          <p:nvPr/>
        </p:nvSpPr>
        <p:spPr>
          <a:xfrm>
            <a:off x="1395957" y="987245"/>
            <a:ext cx="9949376" cy="1710661"/>
          </a:xfrm>
          <a:prstGeom prst="rect">
            <a:avLst/>
          </a:prstGeom>
        </p:spPr>
        <p:txBody>
          <a:bodyPr wrap="square">
            <a:spAutoFit/>
          </a:bodyPr>
          <a:lstStyle/>
          <a:p>
            <a:pPr marL="266700" indent="304800">
              <a:lnSpc>
                <a:spcPct val="150000"/>
              </a:lnSpc>
            </a:pP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观看地址为学生参与直播课堂的唯一途径，</a:t>
            </a:r>
            <a:r>
              <a:rPr lang="zh-CN" altLang="en-US" kern="100" dirty="0">
                <a:solidFill>
                  <a:srgbClr val="FF0000"/>
                </a:solidFill>
                <a:latin typeface="等线" panose="02010600030101010101" pitchFamily="2" charset="-122"/>
                <a:ea typeface="微软雅黑" panose="020B0503020204020204" pitchFamily="34" charset="-122"/>
                <a:cs typeface="微软雅黑" panose="020B0503020204020204" pitchFamily="34" charset="-122"/>
              </a:rPr>
              <a:t>每个老师单独一个直播频道，每个老师所有课程的直播课堂地址一样</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。可以使用教学科研管理处提供的</a:t>
            </a:r>
            <a:r>
              <a:rPr lang="zh-CN" altLang="en-US" kern="100" dirty="0">
                <a:solidFill>
                  <a:srgbClr val="FF0000"/>
                </a:solidFill>
                <a:latin typeface="等线" panose="02010600030101010101" pitchFamily="2" charset="-122"/>
                <a:ea typeface="微软雅黑" panose="020B0503020204020204" pitchFamily="34" charset="-122"/>
                <a:cs typeface="微软雅黑" panose="020B0503020204020204" pitchFamily="34" charset="-122"/>
              </a:rPr>
              <a:t>课堂观看地址</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，也可以使用管理平台</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我的直播</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菜单中右上角的</a:t>
            </a:r>
            <a:r>
              <a:rPr lang="zh-CN" altLang="en-US" kern="100" dirty="0">
                <a:solidFill>
                  <a:srgbClr val="FF0000"/>
                </a:solidFill>
                <a:latin typeface="等线" panose="02010600030101010101" pitchFamily="2" charset="-122"/>
                <a:ea typeface="微软雅黑" panose="020B0503020204020204" pitchFamily="34" charset="-122"/>
                <a:cs typeface="微软雅黑" panose="020B0503020204020204" pitchFamily="34" charset="-122"/>
              </a:rPr>
              <a:t>观看地址</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及</a:t>
            </a:r>
            <a:r>
              <a:rPr lang="zh-CN" altLang="en-US" kern="100" dirty="0">
                <a:solidFill>
                  <a:srgbClr val="FF0000"/>
                </a:solidFill>
                <a:latin typeface="等线" panose="02010600030101010101" pitchFamily="2" charset="-122"/>
                <a:ea typeface="微软雅黑" panose="020B0503020204020204" pitchFamily="34" charset="-122"/>
                <a:cs typeface="微软雅黑" panose="020B0503020204020204" pitchFamily="34" charset="-122"/>
              </a:rPr>
              <a:t>移动端观看二维码</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，在电脑或移动设备的浏览器中打开直播课堂网页入口。</a:t>
            </a:r>
            <a:endParaRPr lang="zh-CN" altLang="zh-CN" kern="100" dirty="0">
              <a:latin typeface="等线" panose="02010600030101010101" pitchFamily="2" charset="-122"/>
              <a:ea typeface="微软雅黑" panose="020B0503020204020204" pitchFamily="34" charset="-122"/>
            </a:endParaRPr>
          </a:p>
        </p:txBody>
      </p:sp>
      <p:grpSp>
        <p:nvGrpSpPr>
          <p:cNvPr id="4" name="组合 3">
            <a:extLst>
              <a:ext uri="{FF2B5EF4-FFF2-40B4-BE49-F238E27FC236}">
                <a16:creationId xmlns:a16="http://schemas.microsoft.com/office/drawing/2014/main" id="{53A48755-1271-4B42-9ACD-45429410A9EE}"/>
              </a:ext>
            </a:extLst>
          </p:cNvPr>
          <p:cNvGrpSpPr/>
          <p:nvPr/>
        </p:nvGrpSpPr>
        <p:grpSpPr>
          <a:xfrm>
            <a:off x="2193284" y="2714482"/>
            <a:ext cx="8124079" cy="3925787"/>
            <a:chOff x="1905418" y="2477415"/>
            <a:chExt cx="8124079" cy="3925787"/>
          </a:xfrm>
        </p:grpSpPr>
        <p:pic>
          <p:nvPicPr>
            <p:cNvPr id="3" name="图片 2">
              <a:extLst>
                <a:ext uri="{FF2B5EF4-FFF2-40B4-BE49-F238E27FC236}">
                  <a16:creationId xmlns:a16="http://schemas.microsoft.com/office/drawing/2014/main" id="{EF1F5CFF-DFEE-4FE4-A316-41B54082B455}"/>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905418" y="2477415"/>
              <a:ext cx="8124079" cy="3925787"/>
            </a:xfrm>
            <a:prstGeom prst="rect">
              <a:avLst/>
            </a:prstGeom>
          </p:spPr>
        </p:pic>
        <p:sp>
          <p:nvSpPr>
            <p:cNvPr id="6" name="椭圆 5">
              <a:extLst>
                <a:ext uri="{FF2B5EF4-FFF2-40B4-BE49-F238E27FC236}">
                  <a16:creationId xmlns:a16="http://schemas.microsoft.com/office/drawing/2014/main" id="{7B3AE75B-B5F1-490F-856F-BFAC8196140B}"/>
                </a:ext>
              </a:extLst>
            </p:cNvPr>
            <p:cNvSpPr/>
            <p:nvPr/>
          </p:nvSpPr>
          <p:spPr>
            <a:xfrm>
              <a:off x="3098322" y="2537700"/>
              <a:ext cx="670560"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椭圆 6">
              <a:extLst>
                <a:ext uri="{FF2B5EF4-FFF2-40B4-BE49-F238E27FC236}">
                  <a16:creationId xmlns:a16="http://schemas.microsoft.com/office/drawing/2014/main" id="{CE382EC6-5CFB-49EC-8094-F07D88830864}"/>
                </a:ext>
              </a:extLst>
            </p:cNvPr>
            <p:cNvSpPr/>
            <p:nvPr/>
          </p:nvSpPr>
          <p:spPr>
            <a:xfrm>
              <a:off x="7430402" y="3205480"/>
              <a:ext cx="2145397" cy="22352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8" name="椭圆 7">
              <a:extLst>
                <a:ext uri="{FF2B5EF4-FFF2-40B4-BE49-F238E27FC236}">
                  <a16:creationId xmlns:a16="http://schemas.microsoft.com/office/drawing/2014/main" id="{A4E6589B-3EFA-437C-B688-8FEC02BF6FD2}"/>
                </a:ext>
              </a:extLst>
            </p:cNvPr>
            <p:cNvSpPr/>
            <p:nvPr/>
          </p:nvSpPr>
          <p:spPr>
            <a:xfrm>
              <a:off x="8683469" y="3462539"/>
              <a:ext cx="824597" cy="6945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18332901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C8CB19E-0D68-4410-B860-A9527BF63676}"/>
              </a:ext>
            </a:extLst>
          </p:cNvPr>
          <p:cNvSpPr/>
          <p:nvPr/>
        </p:nvSpPr>
        <p:spPr>
          <a:xfrm>
            <a:off x="473091" y="217731"/>
            <a:ext cx="1693092" cy="461665"/>
          </a:xfrm>
          <a:prstGeom prst="rect">
            <a:avLst/>
          </a:prstGeom>
        </p:spPr>
        <p:txBody>
          <a:bodyPr wrap="none">
            <a:spAutoFit/>
          </a:bodyPr>
          <a:lstStyle/>
          <a:p>
            <a:pPr lvl="0" algn="just">
              <a:spcBef>
                <a:spcPts val="1300"/>
              </a:spcBef>
              <a:spcAft>
                <a:spcPts val="1300"/>
              </a:spcAft>
            </a:pPr>
            <a:r>
              <a:rPr lang="en-US" altLang="zh-CN" sz="2400" b="1" kern="100" dirty="0">
                <a:latin typeface="Microsoft YaHei,微软雅黑,Roboto,san"/>
                <a:ea typeface="微软雅黑" panose="020B0503020204020204" pitchFamily="34" charset="-122"/>
                <a:cs typeface="微软雅黑" panose="020B0503020204020204" pitchFamily="34" charset="-122"/>
              </a:rPr>
              <a:t>3.</a:t>
            </a:r>
            <a:r>
              <a:rPr lang="zh-CN" altLang="en-US" sz="2400" b="1" kern="100" dirty="0">
                <a:latin typeface="Microsoft YaHei,微软雅黑,Roboto,san"/>
                <a:ea typeface="微软雅黑" panose="020B0503020204020204" pitchFamily="34" charset="-122"/>
                <a:cs typeface="微软雅黑" panose="020B0503020204020204" pitchFamily="34" charset="-122"/>
              </a:rPr>
              <a:t>课后管理</a:t>
            </a:r>
            <a:endParaRPr lang="zh-CN" altLang="zh-CN" sz="2400" b="1" kern="100" dirty="0">
              <a:latin typeface="Microsoft YaHei,微软雅黑,Roboto,san"/>
              <a:ea typeface="Microsoft YaHei,微软雅黑,Roboto,san"/>
              <a:cs typeface="Times New Roman" panose="02020603050405020304" pitchFamily="18" charset="0"/>
            </a:endParaRPr>
          </a:p>
        </p:txBody>
      </p:sp>
      <p:sp>
        <p:nvSpPr>
          <p:cNvPr id="10" name="矩形 9">
            <a:extLst>
              <a:ext uri="{FF2B5EF4-FFF2-40B4-BE49-F238E27FC236}">
                <a16:creationId xmlns:a16="http://schemas.microsoft.com/office/drawing/2014/main" id="{555CFAFB-0D2C-4DAB-811B-2B433375642D}"/>
              </a:ext>
            </a:extLst>
          </p:cNvPr>
          <p:cNvSpPr/>
          <p:nvPr/>
        </p:nvSpPr>
        <p:spPr>
          <a:xfrm>
            <a:off x="1490441" y="722356"/>
            <a:ext cx="4943982" cy="369332"/>
          </a:xfrm>
          <a:prstGeom prst="rect">
            <a:avLst/>
          </a:prstGeom>
        </p:spPr>
        <p:txBody>
          <a:bodyPr wrap="none">
            <a:spAutoFit/>
          </a:bodyPr>
          <a:lstStyle/>
          <a:p>
            <a:pPr lvl="0">
              <a:spcBef>
                <a:spcPts val="1300"/>
              </a:spcBef>
              <a:spcAft>
                <a:spcPts val="1300"/>
              </a:spcAft>
              <a:buSzPts val="1400"/>
            </a:pPr>
            <a:r>
              <a:rPr lang="zh-CN" altLang="en-US" b="1" kern="100" dirty="0">
                <a:latin typeface="Microsoft YaHei,微软雅黑,Roboto,san"/>
                <a:ea typeface="微软雅黑" panose="020B0503020204020204" pitchFamily="34" charset="-122"/>
                <a:cs typeface="微软雅黑" panose="020B0503020204020204" pitchFamily="34" charset="-122"/>
              </a:rPr>
              <a:t>（</a:t>
            </a:r>
            <a:r>
              <a:rPr lang="en-US" altLang="zh-CN" b="1" kern="100" dirty="0">
                <a:latin typeface="Microsoft YaHei,微软雅黑,Roboto,san"/>
                <a:ea typeface="微软雅黑" panose="020B0503020204020204" pitchFamily="34" charset="-122"/>
                <a:cs typeface="微软雅黑" panose="020B0503020204020204" pitchFamily="34" charset="-122"/>
              </a:rPr>
              <a:t>1</a:t>
            </a:r>
            <a:r>
              <a:rPr lang="zh-CN" altLang="en-US" b="1" kern="100" dirty="0">
                <a:latin typeface="Microsoft YaHei,微软雅黑,Roboto,san"/>
                <a:ea typeface="微软雅黑" panose="020B0503020204020204" pitchFamily="34" charset="-122"/>
                <a:cs typeface="微软雅黑" panose="020B0503020204020204" pitchFamily="34" charset="-122"/>
              </a:rPr>
              <a:t>）回放管理（必须要有上课记录才可操作）</a:t>
            </a:r>
            <a:endParaRPr lang="zh-CN" altLang="zh-CN" b="1" kern="100" dirty="0">
              <a:latin typeface="Microsoft YaHei,微软雅黑,Roboto,san"/>
              <a:ea typeface="Microsoft YaHei,微软雅黑,Roboto,san"/>
            </a:endParaRPr>
          </a:p>
        </p:txBody>
      </p:sp>
      <p:sp>
        <p:nvSpPr>
          <p:cNvPr id="19" name="矩形 18">
            <a:extLst>
              <a:ext uri="{FF2B5EF4-FFF2-40B4-BE49-F238E27FC236}">
                <a16:creationId xmlns:a16="http://schemas.microsoft.com/office/drawing/2014/main" id="{7156F7A6-7E11-468C-BC63-D8B1E874DF61}"/>
              </a:ext>
            </a:extLst>
          </p:cNvPr>
          <p:cNvSpPr/>
          <p:nvPr/>
        </p:nvSpPr>
        <p:spPr>
          <a:xfrm>
            <a:off x="1395957" y="987245"/>
            <a:ext cx="9949376" cy="879664"/>
          </a:xfrm>
          <a:prstGeom prst="rect">
            <a:avLst/>
          </a:prstGeom>
        </p:spPr>
        <p:txBody>
          <a:bodyPr wrap="square">
            <a:spAutoFit/>
          </a:bodyPr>
          <a:lstStyle/>
          <a:p>
            <a:pPr marL="266700" indent="304800">
              <a:lnSpc>
                <a:spcPct val="150000"/>
              </a:lnSpc>
            </a:pP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在后台</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视频库</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中，点击对应直播时间的视频回放地址，在弹出的地址框中即可复制回放地址及二维码发给对应班级学生回顾教学过程学习。</a:t>
            </a:r>
            <a:endParaRPr lang="zh-CN" altLang="zh-CN" kern="100" dirty="0">
              <a:latin typeface="等线" panose="02010600030101010101" pitchFamily="2" charset="-122"/>
              <a:ea typeface="微软雅黑" panose="020B0503020204020204" pitchFamily="34" charset="-122"/>
            </a:endParaRPr>
          </a:p>
        </p:txBody>
      </p:sp>
      <p:grpSp>
        <p:nvGrpSpPr>
          <p:cNvPr id="14" name="组合 13">
            <a:extLst>
              <a:ext uri="{FF2B5EF4-FFF2-40B4-BE49-F238E27FC236}">
                <a16:creationId xmlns:a16="http://schemas.microsoft.com/office/drawing/2014/main" id="{7CDD7A55-FF9E-4A6F-86DC-EC3DDCAEC126}"/>
              </a:ext>
            </a:extLst>
          </p:cNvPr>
          <p:cNvGrpSpPr/>
          <p:nvPr/>
        </p:nvGrpSpPr>
        <p:grpSpPr>
          <a:xfrm>
            <a:off x="295811" y="1888634"/>
            <a:ext cx="11303523" cy="4749232"/>
            <a:chOff x="295811" y="1888634"/>
            <a:chExt cx="11303523" cy="4749232"/>
          </a:xfrm>
        </p:grpSpPr>
        <p:pic>
          <p:nvPicPr>
            <p:cNvPr id="12" name="图片 11">
              <a:extLst>
                <a:ext uri="{FF2B5EF4-FFF2-40B4-BE49-F238E27FC236}">
                  <a16:creationId xmlns:a16="http://schemas.microsoft.com/office/drawing/2014/main" id="{FEFD4EA5-8F5E-4A3F-8342-BA6D8E0775E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95811" y="1888634"/>
              <a:ext cx="8813800" cy="4241641"/>
            </a:xfrm>
            <a:prstGeom prst="rect">
              <a:avLst/>
            </a:prstGeom>
          </p:spPr>
        </p:pic>
        <p:pic>
          <p:nvPicPr>
            <p:cNvPr id="13" name="图片 12">
              <a:extLst>
                <a:ext uri="{FF2B5EF4-FFF2-40B4-BE49-F238E27FC236}">
                  <a16:creationId xmlns:a16="http://schemas.microsoft.com/office/drawing/2014/main" id="{BA7B32D5-BDD8-436E-B392-CD3DA9662C03}"/>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474865" y="4149044"/>
              <a:ext cx="4124469" cy="2488822"/>
            </a:xfrm>
            <a:prstGeom prst="rect">
              <a:avLst/>
            </a:prstGeom>
          </p:spPr>
        </p:pic>
        <p:sp>
          <p:nvSpPr>
            <p:cNvPr id="15" name="椭圆 14">
              <a:extLst>
                <a:ext uri="{FF2B5EF4-FFF2-40B4-BE49-F238E27FC236}">
                  <a16:creationId xmlns:a16="http://schemas.microsoft.com/office/drawing/2014/main" id="{A438E1A1-BA2B-4BAF-AFCC-463E1762BC4F}"/>
                </a:ext>
              </a:extLst>
            </p:cNvPr>
            <p:cNvSpPr/>
            <p:nvPr/>
          </p:nvSpPr>
          <p:spPr>
            <a:xfrm>
              <a:off x="784069" y="4453141"/>
              <a:ext cx="1019332" cy="34746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a:extLst>
                <a:ext uri="{FF2B5EF4-FFF2-40B4-BE49-F238E27FC236}">
                  <a16:creationId xmlns:a16="http://schemas.microsoft.com/office/drawing/2014/main" id="{0FFD3793-DC3D-435F-A74B-626740BDE255}"/>
                </a:ext>
              </a:extLst>
            </p:cNvPr>
            <p:cNvSpPr/>
            <p:nvPr/>
          </p:nvSpPr>
          <p:spPr>
            <a:xfrm>
              <a:off x="2166183" y="2927816"/>
              <a:ext cx="485932" cy="29666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a:extLst>
                <a:ext uri="{FF2B5EF4-FFF2-40B4-BE49-F238E27FC236}">
                  <a16:creationId xmlns:a16="http://schemas.microsoft.com/office/drawing/2014/main" id="{8513FEFE-7FE9-4CCC-9738-3AC3D58C411F}"/>
                </a:ext>
              </a:extLst>
            </p:cNvPr>
            <p:cNvSpPr/>
            <p:nvPr/>
          </p:nvSpPr>
          <p:spPr>
            <a:xfrm>
              <a:off x="7896069" y="3712793"/>
              <a:ext cx="409731" cy="29666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8" name="椭圆 17">
              <a:extLst>
                <a:ext uri="{FF2B5EF4-FFF2-40B4-BE49-F238E27FC236}">
                  <a16:creationId xmlns:a16="http://schemas.microsoft.com/office/drawing/2014/main" id="{6DFBBF89-D7AC-4D74-9344-F6CA1BB072B2}"/>
                </a:ext>
              </a:extLst>
            </p:cNvPr>
            <p:cNvSpPr/>
            <p:nvPr/>
          </p:nvSpPr>
          <p:spPr>
            <a:xfrm>
              <a:off x="7570566" y="4393874"/>
              <a:ext cx="3933066" cy="686126"/>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0" name="椭圆 19">
              <a:extLst>
                <a:ext uri="{FF2B5EF4-FFF2-40B4-BE49-F238E27FC236}">
                  <a16:creationId xmlns:a16="http://schemas.microsoft.com/office/drawing/2014/main" id="{921B80F1-229C-43E4-9D5C-98ED5920B495}"/>
                </a:ext>
              </a:extLst>
            </p:cNvPr>
            <p:cNvSpPr/>
            <p:nvPr/>
          </p:nvSpPr>
          <p:spPr>
            <a:xfrm>
              <a:off x="8929001" y="5097256"/>
              <a:ext cx="1247932" cy="105474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19976884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C8CB19E-0D68-4410-B860-A9527BF63676}"/>
              </a:ext>
            </a:extLst>
          </p:cNvPr>
          <p:cNvSpPr/>
          <p:nvPr/>
        </p:nvSpPr>
        <p:spPr>
          <a:xfrm>
            <a:off x="473091" y="217731"/>
            <a:ext cx="1693092" cy="461665"/>
          </a:xfrm>
          <a:prstGeom prst="rect">
            <a:avLst/>
          </a:prstGeom>
        </p:spPr>
        <p:txBody>
          <a:bodyPr wrap="none">
            <a:spAutoFit/>
          </a:bodyPr>
          <a:lstStyle/>
          <a:p>
            <a:pPr lvl="0" algn="just">
              <a:spcBef>
                <a:spcPts val="1300"/>
              </a:spcBef>
              <a:spcAft>
                <a:spcPts val="1300"/>
              </a:spcAft>
            </a:pPr>
            <a:r>
              <a:rPr lang="en-US" altLang="zh-CN" sz="2400" b="1" kern="100" dirty="0">
                <a:latin typeface="Microsoft YaHei,微软雅黑,Roboto,san"/>
                <a:ea typeface="微软雅黑" panose="020B0503020204020204" pitchFamily="34" charset="-122"/>
                <a:cs typeface="微软雅黑" panose="020B0503020204020204" pitchFamily="34" charset="-122"/>
              </a:rPr>
              <a:t>3.</a:t>
            </a:r>
            <a:r>
              <a:rPr lang="zh-CN" altLang="en-US" sz="2400" b="1" kern="100" dirty="0">
                <a:latin typeface="Microsoft YaHei,微软雅黑,Roboto,san"/>
                <a:ea typeface="微软雅黑" panose="020B0503020204020204" pitchFamily="34" charset="-122"/>
                <a:cs typeface="微软雅黑" panose="020B0503020204020204" pitchFamily="34" charset="-122"/>
              </a:rPr>
              <a:t>课后管理</a:t>
            </a:r>
            <a:endParaRPr lang="zh-CN" altLang="zh-CN" sz="2400" b="1" kern="100" dirty="0">
              <a:latin typeface="Microsoft YaHei,微软雅黑,Roboto,san"/>
              <a:ea typeface="Microsoft YaHei,微软雅黑,Roboto,san"/>
              <a:cs typeface="Times New Roman" panose="02020603050405020304" pitchFamily="18" charset="0"/>
            </a:endParaRPr>
          </a:p>
        </p:txBody>
      </p:sp>
      <p:sp>
        <p:nvSpPr>
          <p:cNvPr id="10" name="矩形 9">
            <a:extLst>
              <a:ext uri="{FF2B5EF4-FFF2-40B4-BE49-F238E27FC236}">
                <a16:creationId xmlns:a16="http://schemas.microsoft.com/office/drawing/2014/main" id="{555CFAFB-0D2C-4DAB-811B-2B433375642D}"/>
              </a:ext>
            </a:extLst>
          </p:cNvPr>
          <p:cNvSpPr/>
          <p:nvPr/>
        </p:nvSpPr>
        <p:spPr>
          <a:xfrm>
            <a:off x="1490441" y="722356"/>
            <a:ext cx="5405647" cy="369332"/>
          </a:xfrm>
          <a:prstGeom prst="rect">
            <a:avLst/>
          </a:prstGeom>
        </p:spPr>
        <p:txBody>
          <a:bodyPr wrap="none">
            <a:spAutoFit/>
          </a:bodyPr>
          <a:lstStyle/>
          <a:p>
            <a:pPr lvl="0">
              <a:spcBef>
                <a:spcPts val="1300"/>
              </a:spcBef>
              <a:spcAft>
                <a:spcPts val="1300"/>
              </a:spcAft>
              <a:buSzPts val="1400"/>
            </a:pPr>
            <a:r>
              <a:rPr lang="zh-CN" altLang="en-US" b="1" kern="100" dirty="0">
                <a:latin typeface="Microsoft YaHei,微软雅黑,Roboto,san"/>
                <a:ea typeface="微软雅黑" panose="020B0503020204020204" pitchFamily="34" charset="-122"/>
                <a:cs typeface="微软雅黑" panose="020B0503020204020204" pitchFamily="34" charset="-122"/>
              </a:rPr>
              <a:t>（</a:t>
            </a:r>
            <a:r>
              <a:rPr lang="en-US" altLang="zh-CN" b="1" kern="100" dirty="0">
                <a:latin typeface="Microsoft YaHei,微软雅黑,Roboto,san"/>
                <a:ea typeface="微软雅黑" panose="020B0503020204020204" pitchFamily="34" charset="-122"/>
                <a:cs typeface="微软雅黑" panose="020B0503020204020204" pitchFamily="34" charset="-122"/>
              </a:rPr>
              <a:t>1</a:t>
            </a:r>
            <a:r>
              <a:rPr lang="zh-CN" altLang="en-US" b="1" kern="100" dirty="0">
                <a:latin typeface="Microsoft YaHei,微软雅黑,Roboto,san"/>
                <a:ea typeface="微软雅黑" panose="020B0503020204020204" pitchFamily="34" charset="-122"/>
                <a:cs typeface="微软雅黑" panose="020B0503020204020204" pitchFamily="34" charset="-122"/>
              </a:rPr>
              <a:t>）回放管理（</a:t>
            </a:r>
            <a:r>
              <a:rPr lang="zh-CN" altLang="en-US" b="1" kern="100" dirty="0">
                <a:solidFill>
                  <a:srgbClr val="FF0000"/>
                </a:solidFill>
                <a:latin typeface="Microsoft YaHei,微软雅黑,Roboto,san"/>
                <a:ea typeface="微软雅黑" panose="020B0503020204020204" pitchFamily="34" charset="-122"/>
                <a:cs typeface="微软雅黑" panose="020B0503020204020204" pitchFamily="34" charset="-122"/>
              </a:rPr>
              <a:t>待厂家解决相应异常后方可使用</a:t>
            </a:r>
            <a:r>
              <a:rPr lang="zh-CN" altLang="en-US" b="1" kern="100" dirty="0">
                <a:latin typeface="Microsoft YaHei,微软雅黑,Roboto,san"/>
                <a:ea typeface="微软雅黑" panose="020B0503020204020204" pitchFamily="34" charset="-122"/>
                <a:cs typeface="微软雅黑" panose="020B0503020204020204" pitchFamily="34" charset="-122"/>
              </a:rPr>
              <a:t>）</a:t>
            </a:r>
            <a:endParaRPr lang="zh-CN" altLang="zh-CN" b="1" kern="100" dirty="0">
              <a:latin typeface="Microsoft YaHei,微软雅黑,Roboto,san"/>
              <a:ea typeface="Microsoft YaHei,微软雅黑,Roboto,san"/>
            </a:endParaRPr>
          </a:p>
        </p:txBody>
      </p:sp>
      <p:sp>
        <p:nvSpPr>
          <p:cNvPr id="19" name="矩形 18">
            <a:extLst>
              <a:ext uri="{FF2B5EF4-FFF2-40B4-BE49-F238E27FC236}">
                <a16:creationId xmlns:a16="http://schemas.microsoft.com/office/drawing/2014/main" id="{7156F7A6-7E11-468C-BC63-D8B1E874DF61}"/>
              </a:ext>
            </a:extLst>
          </p:cNvPr>
          <p:cNvSpPr/>
          <p:nvPr/>
        </p:nvSpPr>
        <p:spPr>
          <a:xfrm>
            <a:off x="1395957" y="987245"/>
            <a:ext cx="9949376" cy="1295163"/>
          </a:xfrm>
          <a:prstGeom prst="rect">
            <a:avLst/>
          </a:prstGeom>
        </p:spPr>
        <p:txBody>
          <a:bodyPr wrap="square">
            <a:spAutoFit/>
          </a:bodyPr>
          <a:lstStyle/>
          <a:p>
            <a:pPr marL="266700" indent="304800">
              <a:lnSpc>
                <a:spcPct val="150000"/>
              </a:lnSpc>
            </a:pP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在后台</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视频库</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中，勾选对应直播时间的视频，</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添加至回放列表</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后，即可在回放设置中将课程录像在直播平台右侧的互动区域中提供快捷回放学习连接。详细操作请参考帮助文档的系列回放设置。</a:t>
            </a:r>
            <a:endParaRPr lang="zh-CN" altLang="zh-CN" kern="100" dirty="0">
              <a:latin typeface="等线" panose="02010600030101010101" pitchFamily="2" charset="-122"/>
              <a:ea typeface="微软雅黑" panose="020B0503020204020204" pitchFamily="34" charset="-122"/>
            </a:endParaRPr>
          </a:p>
        </p:txBody>
      </p:sp>
      <p:grpSp>
        <p:nvGrpSpPr>
          <p:cNvPr id="3" name="组合 2">
            <a:extLst>
              <a:ext uri="{FF2B5EF4-FFF2-40B4-BE49-F238E27FC236}">
                <a16:creationId xmlns:a16="http://schemas.microsoft.com/office/drawing/2014/main" id="{F6CF53AE-C4B1-4AA1-A022-5ECA426ECE78}"/>
              </a:ext>
            </a:extLst>
          </p:cNvPr>
          <p:cNvGrpSpPr/>
          <p:nvPr/>
        </p:nvGrpSpPr>
        <p:grpSpPr>
          <a:xfrm>
            <a:off x="1490441" y="2345571"/>
            <a:ext cx="8813800" cy="4241641"/>
            <a:chOff x="295811" y="1888634"/>
            <a:chExt cx="8813800" cy="4241641"/>
          </a:xfrm>
        </p:grpSpPr>
        <p:pic>
          <p:nvPicPr>
            <p:cNvPr id="12" name="图片 11">
              <a:extLst>
                <a:ext uri="{FF2B5EF4-FFF2-40B4-BE49-F238E27FC236}">
                  <a16:creationId xmlns:a16="http://schemas.microsoft.com/office/drawing/2014/main" id="{FEFD4EA5-8F5E-4A3F-8342-BA6D8E0775EE}"/>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95811" y="1888634"/>
              <a:ext cx="8813800" cy="4241641"/>
            </a:xfrm>
            <a:prstGeom prst="rect">
              <a:avLst/>
            </a:prstGeom>
          </p:spPr>
        </p:pic>
        <p:sp>
          <p:nvSpPr>
            <p:cNvPr id="15" name="椭圆 14">
              <a:extLst>
                <a:ext uri="{FF2B5EF4-FFF2-40B4-BE49-F238E27FC236}">
                  <a16:creationId xmlns:a16="http://schemas.microsoft.com/office/drawing/2014/main" id="{A438E1A1-BA2B-4BAF-AFCC-463E1762BC4F}"/>
                </a:ext>
              </a:extLst>
            </p:cNvPr>
            <p:cNvSpPr/>
            <p:nvPr/>
          </p:nvSpPr>
          <p:spPr>
            <a:xfrm>
              <a:off x="784069" y="4453141"/>
              <a:ext cx="1019332" cy="34746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6" name="椭圆 15">
              <a:extLst>
                <a:ext uri="{FF2B5EF4-FFF2-40B4-BE49-F238E27FC236}">
                  <a16:creationId xmlns:a16="http://schemas.microsoft.com/office/drawing/2014/main" id="{0FFD3793-DC3D-435F-A74B-626740BDE255}"/>
                </a:ext>
              </a:extLst>
            </p:cNvPr>
            <p:cNvSpPr/>
            <p:nvPr/>
          </p:nvSpPr>
          <p:spPr>
            <a:xfrm>
              <a:off x="2166183" y="2927816"/>
              <a:ext cx="485932" cy="296661"/>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7" name="椭圆 16">
              <a:extLst>
                <a:ext uri="{FF2B5EF4-FFF2-40B4-BE49-F238E27FC236}">
                  <a16:creationId xmlns:a16="http://schemas.microsoft.com/office/drawing/2014/main" id="{8513FEFE-7FE9-4CCC-9738-3AC3D58C411F}"/>
                </a:ext>
              </a:extLst>
            </p:cNvPr>
            <p:cNvSpPr/>
            <p:nvPr/>
          </p:nvSpPr>
          <p:spPr>
            <a:xfrm>
              <a:off x="7100203" y="3280670"/>
              <a:ext cx="833064" cy="29226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椭圆 13">
              <a:extLst>
                <a:ext uri="{FF2B5EF4-FFF2-40B4-BE49-F238E27FC236}">
                  <a16:creationId xmlns:a16="http://schemas.microsoft.com/office/drawing/2014/main" id="{DE3AFB53-B8B1-4E65-BAD5-E40055B1F3A6}"/>
                </a:ext>
              </a:extLst>
            </p:cNvPr>
            <p:cNvSpPr/>
            <p:nvPr/>
          </p:nvSpPr>
          <p:spPr>
            <a:xfrm>
              <a:off x="2103065" y="3736544"/>
              <a:ext cx="306084" cy="89032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grpSp>
    </p:spTree>
    <p:extLst>
      <p:ext uri="{BB962C8B-B14F-4D97-AF65-F5344CB8AC3E}">
        <p14:creationId xmlns:p14="http://schemas.microsoft.com/office/powerpoint/2010/main" val="2339562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矩形 1">
            <a:extLst>
              <a:ext uri="{FF2B5EF4-FFF2-40B4-BE49-F238E27FC236}">
                <a16:creationId xmlns:a16="http://schemas.microsoft.com/office/drawing/2014/main" id="{9C8CB19E-0D68-4410-B860-A9527BF63676}"/>
              </a:ext>
            </a:extLst>
          </p:cNvPr>
          <p:cNvSpPr/>
          <p:nvPr/>
        </p:nvSpPr>
        <p:spPr>
          <a:xfrm>
            <a:off x="473091" y="217731"/>
            <a:ext cx="1693092" cy="461665"/>
          </a:xfrm>
          <a:prstGeom prst="rect">
            <a:avLst/>
          </a:prstGeom>
        </p:spPr>
        <p:txBody>
          <a:bodyPr wrap="none">
            <a:spAutoFit/>
          </a:bodyPr>
          <a:lstStyle/>
          <a:p>
            <a:pPr lvl="0" algn="just">
              <a:spcBef>
                <a:spcPts val="1300"/>
              </a:spcBef>
              <a:spcAft>
                <a:spcPts val="1300"/>
              </a:spcAft>
            </a:pPr>
            <a:r>
              <a:rPr lang="en-US" altLang="zh-CN" sz="2400" b="1" kern="100" dirty="0">
                <a:latin typeface="Microsoft YaHei,微软雅黑,Roboto,san"/>
                <a:ea typeface="微软雅黑" panose="020B0503020204020204" pitchFamily="34" charset="-122"/>
                <a:cs typeface="微软雅黑" panose="020B0503020204020204" pitchFamily="34" charset="-122"/>
              </a:rPr>
              <a:t>3.</a:t>
            </a:r>
            <a:r>
              <a:rPr lang="zh-CN" altLang="en-US" sz="2400" b="1" kern="100" dirty="0">
                <a:latin typeface="Microsoft YaHei,微软雅黑,Roboto,san"/>
                <a:ea typeface="微软雅黑" panose="020B0503020204020204" pitchFamily="34" charset="-122"/>
                <a:cs typeface="微软雅黑" panose="020B0503020204020204" pitchFamily="34" charset="-122"/>
              </a:rPr>
              <a:t>课后管理</a:t>
            </a:r>
            <a:endParaRPr lang="zh-CN" altLang="zh-CN" sz="2400" b="1" kern="100" dirty="0">
              <a:latin typeface="Microsoft YaHei,微软雅黑,Roboto,san"/>
              <a:ea typeface="Microsoft YaHei,微软雅黑,Roboto,san"/>
              <a:cs typeface="Times New Roman" panose="02020603050405020304" pitchFamily="18" charset="0"/>
            </a:endParaRPr>
          </a:p>
        </p:txBody>
      </p:sp>
      <p:sp>
        <p:nvSpPr>
          <p:cNvPr id="10" name="矩形 9">
            <a:extLst>
              <a:ext uri="{FF2B5EF4-FFF2-40B4-BE49-F238E27FC236}">
                <a16:creationId xmlns:a16="http://schemas.microsoft.com/office/drawing/2014/main" id="{555CFAFB-0D2C-4DAB-811B-2B433375642D}"/>
              </a:ext>
            </a:extLst>
          </p:cNvPr>
          <p:cNvSpPr/>
          <p:nvPr/>
        </p:nvSpPr>
        <p:spPr>
          <a:xfrm>
            <a:off x="1490441" y="722356"/>
            <a:ext cx="2173993" cy="369332"/>
          </a:xfrm>
          <a:prstGeom prst="rect">
            <a:avLst/>
          </a:prstGeom>
        </p:spPr>
        <p:txBody>
          <a:bodyPr wrap="none">
            <a:spAutoFit/>
          </a:bodyPr>
          <a:lstStyle/>
          <a:p>
            <a:pPr lvl="0">
              <a:spcBef>
                <a:spcPts val="1300"/>
              </a:spcBef>
              <a:spcAft>
                <a:spcPts val="1300"/>
              </a:spcAft>
              <a:buSzPts val="1400"/>
            </a:pPr>
            <a:r>
              <a:rPr lang="zh-CN" altLang="en-US" b="1" kern="100" dirty="0">
                <a:latin typeface="Microsoft YaHei,微软雅黑,Roboto,san"/>
                <a:ea typeface="微软雅黑" panose="020B0503020204020204" pitchFamily="34" charset="-122"/>
                <a:cs typeface="微软雅黑" panose="020B0503020204020204" pitchFamily="34" charset="-122"/>
              </a:rPr>
              <a:t>（</a:t>
            </a:r>
            <a:r>
              <a:rPr lang="en-US" altLang="zh-CN" b="1" kern="100" dirty="0">
                <a:latin typeface="Microsoft YaHei,微软雅黑,Roboto,san"/>
                <a:ea typeface="微软雅黑" panose="020B0503020204020204" pitchFamily="34" charset="-122"/>
                <a:cs typeface="微软雅黑" panose="020B0503020204020204" pitchFamily="34" charset="-122"/>
              </a:rPr>
              <a:t>2</a:t>
            </a:r>
            <a:r>
              <a:rPr lang="zh-CN" altLang="en-US" b="1" kern="100" dirty="0">
                <a:latin typeface="Microsoft YaHei,微软雅黑,Roboto,san"/>
                <a:ea typeface="微软雅黑" panose="020B0503020204020204" pitchFamily="34" charset="-122"/>
                <a:cs typeface="微软雅黑" panose="020B0503020204020204" pitchFamily="34" charset="-122"/>
              </a:rPr>
              <a:t>）跟踪学习情况</a:t>
            </a:r>
            <a:endParaRPr lang="zh-CN" altLang="zh-CN" b="1" kern="100" dirty="0">
              <a:latin typeface="Microsoft YaHei,微软雅黑,Roboto,san"/>
              <a:ea typeface="Microsoft YaHei,微软雅黑,Roboto,san"/>
            </a:endParaRPr>
          </a:p>
        </p:txBody>
      </p:sp>
      <p:sp>
        <p:nvSpPr>
          <p:cNvPr id="19" name="矩形 18">
            <a:extLst>
              <a:ext uri="{FF2B5EF4-FFF2-40B4-BE49-F238E27FC236}">
                <a16:creationId xmlns:a16="http://schemas.microsoft.com/office/drawing/2014/main" id="{7156F7A6-7E11-468C-BC63-D8B1E874DF61}"/>
              </a:ext>
            </a:extLst>
          </p:cNvPr>
          <p:cNvSpPr/>
          <p:nvPr/>
        </p:nvSpPr>
        <p:spPr>
          <a:xfrm>
            <a:off x="1395957" y="987245"/>
            <a:ext cx="9949376" cy="1295163"/>
          </a:xfrm>
          <a:prstGeom prst="rect">
            <a:avLst/>
          </a:prstGeom>
        </p:spPr>
        <p:txBody>
          <a:bodyPr wrap="square">
            <a:spAutoFit/>
          </a:bodyPr>
          <a:lstStyle/>
          <a:p>
            <a:pPr marL="266700" indent="304800">
              <a:lnSpc>
                <a:spcPct val="150000"/>
              </a:lnSpc>
            </a:pP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账号统计</a:t>
            </a:r>
            <a:r>
              <a:rPr lang="en-US" altLang="zh-CN" kern="100" dirty="0">
                <a:latin typeface="等线" panose="02010600030101010101" pitchFamily="2" charset="-122"/>
                <a:ea typeface="微软雅黑" panose="020B0503020204020204" pitchFamily="34" charset="-122"/>
                <a:cs typeface="微软雅黑" panose="020B0503020204020204" pitchFamily="34" charset="-122"/>
              </a:rPr>
              <a:t>】</a:t>
            </a:r>
            <a:r>
              <a:rPr lang="zh-CN" altLang="en-US" kern="100" dirty="0">
                <a:latin typeface="等线" panose="02010600030101010101" pitchFamily="2" charset="-122"/>
                <a:ea typeface="微软雅黑" panose="020B0503020204020204" pitchFamily="34" charset="-122"/>
                <a:cs typeface="微软雅黑" panose="020B0503020204020204" pitchFamily="34" charset="-122"/>
              </a:rPr>
              <a:t>中查询本频道的直播数据及回放数据情况，包括学生的观看行为、互动情况等。在查看详情即可查看直播观看及回放观看详情。配合白名单观看条件使用，即可免开发实现学生信息与观看行为一一对应。</a:t>
            </a:r>
            <a:endParaRPr lang="zh-CN" altLang="zh-CN" kern="100" dirty="0">
              <a:latin typeface="等线" panose="02010600030101010101" pitchFamily="2" charset="-122"/>
              <a:ea typeface="微软雅黑" panose="020B0503020204020204" pitchFamily="34" charset="-122"/>
            </a:endParaRPr>
          </a:p>
        </p:txBody>
      </p:sp>
      <p:pic>
        <p:nvPicPr>
          <p:cNvPr id="6" name="图片 5">
            <a:extLst>
              <a:ext uri="{FF2B5EF4-FFF2-40B4-BE49-F238E27FC236}">
                <a16:creationId xmlns:a16="http://schemas.microsoft.com/office/drawing/2014/main" id="{14EF11C4-59DA-4F02-81B3-F9AE9802CEDD}"/>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1770095" y="2240312"/>
            <a:ext cx="8986969" cy="4330085"/>
          </a:xfrm>
          <a:prstGeom prst="rect">
            <a:avLst/>
          </a:prstGeom>
        </p:spPr>
      </p:pic>
    </p:spTree>
    <p:extLst>
      <p:ext uri="{BB962C8B-B14F-4D97-AF65-F5344CB8AC3E}">
        <p14:creationId xmlns:p14="http://schemas.microsoft.com/office/powerpoint/2010/main" val="3899907229"/>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397</TotalTime>
  <Words>814</Words>
  <Application>Microsoft Office PowerPoint</Application>
  <PresentationFormat>宽屏</PresentationFormat>
  <Paragraphs>37</Paragraphs>
  <Slides>10</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10</vt:i4>
      </vt:variant>
    </vt:vector>
  </HeadingPairs>
  <TitlesOfParts>
    <vt:vector size="19" baseType="lpstr">
      <vt:lpstr>Microsoft YaHei,微软雅黑,Roboto,san</vt:lpstr>
      <vt:lpstr>等线</vt:lpstr>
      <vt:lpstr>等线 Light</vt:lpstr>
      <vt:lpstr>微软雅黑</vt:lpstr>
      <vt:lpstr>Arial</vt:lpstr>
      <vt:lpstr>Calibri</vt:lpstr>
      <vt:lpstr>Calibri Light</vt:lpstr>
      <vt:lpstr>Times New Roman</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longl</dc:creator>
  <cp:lastModifiedBy>longl</cp:lastModifiedBy>
  <cp:revision>56</cp:revision>
  <dcterms:created xsi:type="dcterms:W3CDTF">2020-02-11T08:46:06Z</dcterms:created>
  <dcterms:modified xsi:type="dcterms:W3CDTF">2020-02-11T16:05:25Z</dcterms:modified>
</cp:coreProperties>
</file>